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8"/>
  </p:notesMasterIdLst>
  <p:sldIdLst>
    <p:sldId id="280" r:id="rId2"/>
    <p:sldId id="281" r:id="rId3"/>
    <p:sldId id="282" r:id="rId4"/>
    <p:sldId id="284" r:id="rId5"/>
    <p:sldId id="299" r:id="rId6"/>
    <p:sldId id="288" r:id="rId7"/>
    <p:sldId id="294" r:id="rId8"/>
    <p:sldId id="289" r:id="rId9"/>
    <p:sldId id="292" r:id="rId10"/>
    <p:sldId id="306" r:id="rId11"/>
    <p:sldId id="290" r:id="rId12"/>
    <p:sldId id="303" r:id="rId13"/>
    <p:sldId id="307" r:id="rId14"/>
    <p:sldId id="286" r:id="rId15"/>
    <p:sldId id="295" r:id="rId16"/>
    <p:sldId id="291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F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C4730BD-5A19-5309-4C66-407AEECDE72B}" v="370" dt="2025-05-11T07:46:25.790"/>
    <p1510:client id="{863EB989-F6C3-064F-BE9F-C1673A6EF519}" v="1665" dt="2025-05-11T08:54:28.283"/>
    <p1510:client id="{A5B6F12E-AA3C-2E45-9295-52FE47DE8C3D}" v="68" dt="2025-05-11T08:35:33.99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534"/>
    <p:restoredTop sz="94638"/>
  </p:normalViewPr>
  <p:slideViewPr>
    <p:cSldViewPr snapToGrid="0">
      <p:cViewPr varScale="1">
        <p:scale>
          <a:sx n="93" d="100"/>
          <a:sy n="93" d="100"/>
        </p:scale>
        <p:origin x="208" y="856"/>
      </p:cViewPr>
      <p:guideLst>
        <p:guide orient="horz" pos="2184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1T07:10:52.828"/>
    </inkml:context>
    <inkml:brush xml:id="br0">
      <inkml:brushProperty name="width" value="0.3" units="cm"/>
      <inkml:brushProperty name="height" value="0.6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0 4687,'38'-9,"-7"1,-22 6,-1-2,10-6,-3 2,13 0,-4 5,6 0,3 0,6 0,9 2,15 1,9 0,18 0,-40 0,3 0,5 0,2 0,13 0,3 0,12 0,5 0,-15 0,4 0,2 0,9 0,3 0,0 0,2 0,0 0,0 0,-2 0,-2 0,0 0,-6 0,-1 0,-1 0,-6 0,0 0,-2 0,-3 0,-2 0,0 0,-5 0,-1 0,-1 0,25 0,-1 0,-2-1,-2-1,-9 0,-4-1,-11-1,-5 0,29-4,-19-2,0 2,-8-1,-2 2,-3 3,2-2,-1 3,-3 1,-11 1,-11 1,-11 0,-8-4,-22-21,8 12,-16-19,16 20,-2-2,-3-14,-2-13,-3-26,6 10,0-7,0-28,2-8,2 19,0-3,1-2,0-8,1-2,-1 1,1 5,0 1,0 5,-1-14,0 8,-1 20,-1 8,-2-9,1 30,-1 6,4 9,-2 1,1 5,0 2,-1-1,-2-2,-1-6,-4-7,-2-12,-6-27,7 26,1-4,-1-11,0-4,-2-6,1-2,0 0,0-2,1 2,0 1,2 7,1 4,-3-37,3 23,3 23,3 3,-1-2,1 1,-1-1,-1 2,0-2,2-3,-3-9,2 2,-2 2,0 13,2 17,1 16,38 30,-8-6,41 17,-9-22,2-2,8-1,1 2,-10-1,6 0,-14-3,-2 0,4 0,0 0,2 0,3 0,-2 0,-6 0,0 0,-1 0,7 0,3 0,6 0,5 0,5 0,2-2,-5-1,-15-2,-16 0,-15 2,-14 1,-36-24,4 12,-27-22,13 16,-11-10,-8-11,-11-16,1-9,0-8,6-2,6-2,3 7,4 7,3 8,10 16,8 10,9 12,4 9,-1-1,3 51,2-26,3 38,2-35,2-3,2 1,7 11,-1-7,4 11,-2-14,3 0,2-2,2 0,7 3,10 3,9 6,8 3,1 5,-1 0,0 2,-1 1,-3 1,0-1,-1-5,-8-8,-5-5,-10-6,-2-2,-2-1,-1-1,-2-1,-4 1,0-1,-1 1,2 3,-2 1,0 1,-4-1,0 1,-6-2,-2 5,-11-4,-6 2,-6-1,-2 1,1 5,0 2,-1 4,0 3,5-3,2-3,6-5,2-3,-1 2,3-2,-2 1,0 0,-2 2,-1 1,0-1,-2 6,-4 5,-3 5,-1 3,0-3,2-2,0 0,1-3,2-2,0 0,4-7,4 0,1-6,1-3,-2 3,-2-1,1 0,1-1,3 0,0 2,-2 0,1-1,0-2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5-05-11T07:12:16.163"/>
    </inkml:context>
    <inkml:brush xml:id="br0">
      <inkml:brushProperty name="width" value="0.3" units="cm"/>
      <inkml:brushProperty name="height" value="0.6" units="cm"/>
      <inkml:brushProperty name="color" value="#FF8517"/>
      <inkml:brushProperty name="tip" value="rectangle"/>
      <inkml:brushProperty name="rasterOp" value="maskPen"/>
    </inkml:brush>
  </inkml:definitions>
  <inkml:trace contextRef="#ctx0" brushRef="#br0">1932 1177,'-85'0,"23"0,-7 0,-20 0,-9 0,16 0,-5 0,-1 0,-8 0,-1 0,1 0,5 0,2 0,2 0,13 0,2 0,5 0,-13 0,8 0,16 0,7 0,-9 0,29 0,14 0,58-54,11-19,-17 25,6-7,0-1,-1-1,1-1,0-1,4-6,0-2,1 1,2-1,1 0,-2 3,14-17,-4 7,-13 19,-5 8,11-5,-37 43,-3 6,-33 32,11-12,-27 27,21-18,-17 22,-7 16,4-12,-5 5,-4 3,-3 1,-10 8,-3 0,0-4,-1-2,5-9,0-3,6-8,2-3,-25 19,20-17,20-11,16-11,5-5,6-3,0 2,0 0,0 3,-2 0,0 0,-1 2,1 3,-1 4,1 0,1-2,4-9,19-1,-3-1,17 9,7 26,14 24,-19-27,2 3,4 5,1 0,-1-3,1-3,-6-6,0-3,22 24,-15-20,-11-11,0-3,-8-5,-1-2,-5-4,1 0,-1 0,-1-2,0 3,0 2,3 3,2 7,1 1,-2-2,-3-4,-2-6,-3-5,-2-3,2 2,0 2</inkml:trace>
</inkml:ink>
</file>

<file path=ppt/media/image1.jpe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16.gif>
</file>

<file path=ppt/media/image17.gif>
</file>

<file path=ppt/media/image18.gif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9AFE98-E870-457D-8FAF-157698E58089}" type="datetimeFigureOut">
              <a:rPr lang="en-CA" smtClean="0"/>
              <a:t>2025-05-11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EEE281-38EF-469E-9FBF-15CB3357A87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44164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EE281-38EF-469E-9FBF-15CB3357A879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03610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069491-AB7F-6D3E-0A04-B3367B07D1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4CA5A9A-E679-BD3B-96C1-31AC8946133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5829AA2-8419-CA40-2DA8-5FE18CE188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6A3E61-65C9-A376-0EBE-DF087D55E22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EE281-38EF-469E-9FBF-15CB3357A879}" type="slidenum">
              <a:rPr lang="en-CA" smtClean="0"/>
              <a:t>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558156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EE281-38EF-469E-9FBF-15CB3357A879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870338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A12D2F-FC42-9921-B85D-85DE955C61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B3AA7A-039D-1B13-3C21-91A513CF21B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7585ACC-8646-BD8D-1F5C-F5CC162646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18B2122-862E-058E-375B-60A5DFA2620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EE281-38EF-469E-9FBF-15CB3357A879}" type="slidenum">
              <a:rPr lang="en-CA" smtClean="0"/>
              <a:t>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456781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EEE281-38EF-469E-9FBF-15CB3357A879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925460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0FF0F0-88D6-8C77-9C24-1D3F11122B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6CF376-5917-22A7-9C09-015F3654DB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0C97D4-9A9E-D5D6-FB0E-C37916E143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7BD02-8A13-485C-98D6-8C4890370E29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DC2F51-A0D6-7FE9-CEC5-E5A6DE87E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1DFCB2-27C6-A804-05EB-3E902C809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04745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53A6D4-2F7D-0A3E-EC58-4190D8B49A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2EA9CD-7C44-D27B-FC68-A86CCF1177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2053B8-088B-807D-DE8B-BC0CB9118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B1EB5B-02ED-4817-9974-3F31170B08A6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0870FD-95C4-1B2C-E872-77CAFC1B9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25C05-3D70-0BEE-256B-F210BC8EE7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01814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421716F-4853-4FE0-4F7D-3DC3FD0079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4C9D88-E31B-7233-E862-07614BE6D2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9B4F00-A5D2-3A2E-4E09-991AAAB41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D921C-A897-4D40-9C1B-93486BFD33C0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1E87A6-947E-8AF8-E899-4B2523E8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F3D2DD-DC6A-10F2-1528-2E304D321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2895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B4DB33-7660-2774-6598-5271F68DA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819283-1187-FA81-33BC-DF4F39DBFA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3164AE-5472-7645-34FF-DD6EEE26C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F962B-9E1F-4D31-98C9-91142AABF723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171A25-2416-0D91-F0D0-68558EA656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CD1DFC-221D-8372-6AB4-FAE3AFA5CC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48713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1476A3-92AE-BF9C-6EEF-B39E8313EA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83E60A-A6BD-D5E7-2145-24A483BE59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11B63F-558C-6EC5-4A61-CC460F2A8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98205F-4335-4D05-A114-44C99478634E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B7E3CA-A70E-6C25-B3BB-220431629C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4DB2F-7905-D601-150D-83EC47EFFA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444294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E618B0-CC6E-8799-ECD9-F9C32F5B63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9EEE6F-E478-2E30-00EB-D95C17FD44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3F479D-8845-E329-02C3-F47A45FCA2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2034D1-CA47-EB08-C996-CA4AF4C34E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F80AC-6838-4BBF-A4AC-EC90D65815FB}" type="datetime1">
              <a:rPr lang="en-CA" smtClean="0"/>
              <a:t>2025-05-11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5833B3-3424-4414-096F-B168BD960F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E046A7-F739-9134-CAC4-F0076458D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768647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24ED0-4E47-7718-EFD6-5F8068427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095421-51BE-17A6-A9AC-1A071DD19C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7A073D3-C0D3-437D-C11E-7B7920DAC6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A4B6ACA-D9D0-1F54-378B-D22AD5D58A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2482FDF-B816-3746-6230-B09C43DDA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3E35D6-547A-C2E9-9EE1-F98ECB7AF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4B6F9F-C996-441A-9804-2A55BFC162E9}" type="datetime1">
              <a:rPr lang="en-CA" smtClean="0"/>
              <a:t>2025-05-11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AA55A5-3C72-ACB5-FC81-47ABBD526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E22B04D-A7DB-335E-5E41-0D6828CF4D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8219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4185A-599D-ABE5-CEE5-EE44840924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0D3C35A-AAA1-400E-6862-1DA528520E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F0A45855-9488-4211-9DC4-09EE5B13C975}" type="datetime1">
              <a:rPr lang="en-CA" smtClean="0"/>
              <a:pPr/>
              <a:t>2025-05-11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DB7B87-6568-101F-AC63-B114640C0B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05981E0-EB72-9B5F-21EE-995324260C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fld id="{82B4C826-877B-44E9-A1F1-3921B238178C}" type="slidenum">
              <a:rPr lang="en-CA" smtClean="0"/>
              <a:pPr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56347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2E8DC1A-EDDF-C2D8-AEEF-571936D587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D47006-CAF4-4DFD-A908-138294190A58}" type="datetime1">
              <a:rPr lang="en-CA" smtClean="0"/>
              <a:t>2025-05-11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2C1D8B-2FEC-A24B-5845-D18C30242D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02C31E-75AE-99B2-40FC-CD355ED53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69994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9292A9-B92A-FC9A-43A5-44B435B561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0C72B-B4AD-9A6C-4910-BFB930BE26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A9DE948-564A-717C-0B99-A2391E8113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965565-EFE5-5CD3-C898-9014F5E9E8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91538-02BA-47E6-9AB1-39C377DBB8D5}" type="datetime1">
              <a:rPr lang="en-CA" smtClean="0"/>
              <a:t>2025-05-11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6DA9D9-B177-745A-6CB2-CFD386BE84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2619F8-7536-1AC3-AACA-92B58B113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99691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D41153-32D8-2982-9025-A994CB7B1F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466B82-F2B9-3012-01ED-3739829639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496AFF-FB9B-979F-DDA7-3E788E85C8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BAC94A-63A3-10B9-07E6-6BA69B845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68D03-67EA-488F-A78E-10BD896A70BC}" type="datetime1">
              <a:rPr lang="en-CA" smtClean="0"/>
              <a:t>2025-05-11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56A09-A8E8-EB1F-FFA5-545FC6E0C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866331-6531-EEEF-1AA3-EE2CC84B3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527779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F79F04-BE71-D7D7-CF8C-18BC468577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7B9307-7174-1761-7B7D-1ED65B70ED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DDEA80-2EBC-2D27-5D6D-86EBD8BA9D1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421B84-38EC-42CD-9EAD-621EB3AC27A8}" type="datetime1">
              <a:rPr lang="en-CA" smtClean="0"/>
              <a:t>2025-05-11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8548E-7E89-4CDD-F992-1C0BE99BBCD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9C682F3-A893-4996-3C8E-6E7076ADF7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B4C826-877B-44E9-A1F1-3921B23817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485001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1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" pitchFamily="2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gif"/><Relationship Id="rId4" Type="http://schemas.openxmlformats.org/officeDocument/2006/relationships/image" Target="../media/image16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customXml" Target="../ink/ink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9D32F93-50AC-4C46-A5DB-291C60DDB7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ight Triangle 10">
            <a:extLst>
              <a:ext uri="{FF2B5EF4-FFF2-40B4-BE49-F238E27FC236}">
                <a16:creationId xmlns:a16="http://schemas.microsoft.com/office/drawing/2014/main" id="{827DC2C4-B485-428A-BF4A-472D2967F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8576720" y="3335867"/>
            <a:ext cx="3291840" cy="3200400"/>
          </a:xfrm>
          <a:prstGeom prst="rt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E04B5EB-F158-4507-90DD-BD23620C7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1774" y="623275"/>
            <a:ext cx="10905053" cy="5607882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E78C801-E576-33B8-BAC5-6471B231DD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1" y="1036674"/>
            <a:ext cx="3689096" cy="3514364"/>
          </a:xfrm>
        </p:spPr>
        <p:txBody>
          <a:bodyPr anchor="b">
            <a:normAutofit/>
          </a:bodyPr>
          <a:lstStyle/>
          <a:p>
            <a:pPr algn="r"/>
            <a:r>
              <a:rPr lang="en-US" sz="4500"/>
              <a:t>2025 ETH Quantum </a:t>
            </a:r>
            <a:r>
              <a:rPr lang="en-US" sz="4500" err="1"/>
              <a:t>Hackaton</a:t>
            </a:r>
            <a:r>
              <a:rPr lang="en-US" sz="4500"/>
              <a:t> </a:t>
            </a:r>
            <a:br>
              <a:rPr lang="en-US" sz="4500"/>
            </a:br>
            <a:r>
              <a:rPr lang="en-US" sz="4500" err="1"/>
              <a:t>ZuriQ</a:t>
            </a:r>
            <a:r>
              <a:rPr lang="en-US" sz="4500"/>
              <a:t> challenge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25585C-5126-1EFC-6B0A-A0027270DE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2" y="4582814"/>
            <a:ext cx="3689094" cy="1312657"/>
          </a:xfrm>
        </p:spPr>
        <p:txBody>
          <a:bodyPr anchor="t">
            <a:normAutofit/>
          </a:bodyPr>
          <a:lstStyle/>
          <a:p>
            <a:pPr algn="r"/>
            <a:r>
              <a:rPr lang="en-US" sz="2000"/>
              <a:t>The “One Penny Guys and Girl” Team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3E59877-3B95-02CA-AAE1-D0D8DF2E7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0980" y="1508389"/>
            <a:ext cx="3459163" cy="3459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33642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D5521C-1FF0-EEE5-FFF6-98124D6FCB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F1592-3CAC-9D60-87A1-CC39407ED2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2442" y="-279061"/>
            <a:ext cx="10515600" cy="1325563"/>
          </a:xfrm>
        </p:spPr>
        <p:txBody>
          <a:bodyPr/>
          <a:lstStyle/>
          <a:p>
            <a:r>
              <a:rPr lang="en-IT" dirty="0"/>
              <a:t>Compiler versions through the night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74856A1-288C-B80B-A603-F3BA18FAEB8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404" y="1046502"/>
            <a:ext cx="3056800" cy="2778739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0C6141C-5709-4834-72FF-CF491BFE58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057" y="972165"/>
            <a:ext cx="3243968" cy="292302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E31B720-674B-ED80-CA5E-E7CEE09BB0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4403" y="3970445"/>
            <a:ext cx="3053830" cy="278142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D83CA03-E2F3-2EBF-688E-177F7465C9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7123" y="3970447"/>
            <a:ext cx="3053828" cy="2781421"/>
          </a:xfrm>
          <a:prstGeom prst="rect">
            <a:avLst/>
          </a:prstGeom>
        </p:spPr>
      </p:pic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05F8DE87-12D2-1B85-CE6A-EA25C6E89E1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4996320"/>
              </p:ext>
            </p:extLst>
          </p:nvPr>
        </p:nvGraphicFramePr>
        <p:xfrm>
          <a:off x="310350" y="1797363"/>
          <a:ext cx="2161310" cy="1357292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976076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1185234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608352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T" dirty="0"/>
                        <a:t>611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717212">
                <a:tc>
                  <a:txBody>
                    <a:bodyPr/>
                    <a:lstStyle/>
                    <a:p>
                      <a:r>
                        <a:rPr lang="en-IT" dirty="0"/>
                        <a:t>F(noisy)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T" dirty="0"/>
                        <a:t>92.2%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00228E61-F6D6-20CE-DE57-97CB00F4D3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402767"/>
              </p:ext>
            </p:extLst>
          </p:nvPr>
        </p:nvGraphicFramePr>
        <p:xfrm>
          <a:off x="9677400" y="1890975"/>
          <a:ext cx="2161310" cy="1357292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976076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1185234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608352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539</a:t>
                      </a:r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717212">
                <a:tc>
                  <a:txBody>
                    <a:bodyPr/>
                    <a:lstStyle/>
                    <a:p>
                      <a:r>
                        <a:rPr lang="en-IT" dirty="0"/>
                        <a:t>F(noisy)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93.9%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E9316B27-DBEC-A491-3665-B6086179FF7E}"/>
              </a:ext>
            </a:extLst>
          </p:cNvPr>
          <p:cNvSpPr txBox="1"/>
          <p:nvPr/>
        </p:nvSpPr>
        <p:spPr>
          <a:xfrm>
            <a:off x="169104" y="1345220"/>
            <a:ext cx="2530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One movement at a time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ADAD472-9739-4155-9EB4-7BB13DD46D57}"/>
              </a:ext>
            </a:extLst>
          </p:cNvPr>
          <p:cNvSpPr txBox="1"/>
          <p:nvPr/>
        </p:nvSpPr>
        <p:spPr>
          <a:xfrm>
            <a:off x="9677400" y="1428031"/>
            <a:ext cx="2110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Qubits move in pairs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F7284BE6-AAB1-64B2-307F-7EC54AE67F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4125818"/>
              </p:ext>
            </p:extLst>
          </p:nvPr>
        </p:nvGraphicFramePr>
        <p:xfrm>
          <a:off x="9677400" y="4694382"/>
          <a:ext cx="2161310" cy="1357292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976076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1185234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608352">
                <a:tc>
                  <a:txBody>
                    <a:bodyPr/>
                    <a:lstStyle/>
                    <a:p>
                      <a:r>
                        <a:rPr lang="en-IT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448</a:t>
                      </a:r>
                      <a:endParaRPr lang="en-IT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717212">
                <a:tc>
                  <a:txBody>
                    <a:bodyPr/>
                    <a:lstStyle/>
                    <a:p>
                      <a:r>
                        <a:rPr lang="en-IT"/>
                        <a:t>F(noisy)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800" b="0" i="0" u="none" strike="noStrike" noProof="0" dirty="0">
                          <a:solidFill>
                            <a:srgbClr val="000000"/>
                          </a:solidFill>
                          <a:latin typeface="Calibri"/>
                        </a:rPr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89956AEC-3663-4FAA-4CA8-EBB3230E039E}"/>
              </a:ext>
            </a:extLst>
          </p:cNvPr>
          <p:cNvSpPr txBox="1"/>
          <p:nvPr/>
        </p:nvSpPr>
        <p:spPr>
          <a:xfrm>
            <a:off x="9677400" y="4165554"/>
            <a:ext cx="2530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Introduce idling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1069F9D4-EB67-990A-4D23-F496476F840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598780"/>
              </p:ext>
            </p:extLst>
          </p:nvPr>
        </p:nvGraphicFramePr>
        <p:xfrm>
          <a:off x="381923" y="4838265"/>
          <a:ext cx="2161310" cy="1357292"/>
        </p:xfrm>
        <a:graphic>
          <a:graphicData uri="http://schemas.openxmlformats.org/drawingml/2006/table">
            <a:tbl>
              <a:tblPr firstCol="1" bandRow="1">
                <a:tableStyleId>{5C22544A-7EE6-4342-B048-85BDC9FD1C3A}</a:tableStyleId>
              </a:tblPr>
              <a:tblGrid>
                <a:gridCol w="976076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1185234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608352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T"/>
                        <a:t>437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717212">
                <a:tc>
                  <a:txBody>
                    <a:bodyPr/>
                    <a:lstStyle/>
                    <a:p>
                      <a:r>
                        <a:rPr lang="en-IT" dirty="0"/>
                        <a:t>F(noisy)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  <a:defRPr/>
                      </a:pPr>
                      <a:r>
                        <a:rPr lang="en-US" sz="1800" b="0" i="0" u="none" strike="noStrike" noProof="0">
                          <a:solidFill>
                            <a:srgbClr val="000000"/>
                          </a:solidFill>
                          <a:latin typeface="Calibri"/>
                        </a:rPr>
                        <a:t>95.8%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:a16="http://schemas.microsoft.com/office/drawing/2014/main" id="{EB959AA8-6BB2-3426-3EC7-25F55A1DA1A5}"/>
              </a:ext>
            </a:extLst>
          </p:cNvPr>
          <p:cNvSpPr txBox="1"/>
          <p:nvPr/>
        </p:nvSpPr>
        <p:spPr>
          <a:xfrm>
            <a:off x="337470" y="4165556"/>
            <a:ext cx="2252802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/>
            <a:r>
              <a:rPr lang="en-IT" dirty="0"/>
              <a:t>Better single qubit 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algn="ctr"/>
            <a:r>
              <a:rPr lang="en-IT" dirty="0"/>
              <a:t>gate timing</a:t>
            </a:r>
            <a:endParaRPr lang="en-IT" dirty="0">
              <a:ea typeface="Calibri" panose="020F0502020204030204"/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846825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8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B85F7-35EF-80E4-8946-87F14569F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62C36B-474C-C2F1-C46F-13B646D0A3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The movie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31E98-1E1E-8138-80BE-A8C398BA0B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11</a:t>
            </a:fld>
            <a:endParaRPr lang="en-CA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E5123D-EBA1-4E23-A8EA-2A8C9542F88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9729" y="1329059"/>
            <a:ext cx="5669550" cy="5163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41027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40D13-1147-0EBF-68E7-72755E0C5F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9D3D2-0F52-48AB-9786-6E31B9595F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 dirty="0"/>
              <a:t>With arbitrary MS angles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3CBF5F5-EE04-1432-52DC-4112DAA291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03897000"/>
              </p:ext>
            </p:extLst>
          </p:nvPr>
        </p:nvGraphicFramePr>
        <p:xfrm>
          <a:off x="734270" y="1889383"/>
          <a:ext cx="3372427" cy="828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10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2150917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462351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Fidelity with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r>
                        <a:rPr lang="en-IT" dirty="0"/>
                        <a:t>611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92.2%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8848D1C-952E-CB83-B894-24E89CE5DEC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3605462"/>
              </p:ext>
            </p:extLst>
          </p:nvPr>
        </p:nvGraphicFramePr>
        <p:xfrm>
          <a:off x="695591" y="3112370"/>
          <a:ext cx="3372427" cy="828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10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2150917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462351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Fidelity with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r>
                        <a:rPr lang="en-IT" dirty="0"/>
                        <a:t>539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93.9%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8012C4D-5C32-2DBC-B5A8-26AFFB177A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896117"/>
              </p:ext>
            </p:extLst>
          </p:nvPr>
        </p:nvGraphicFramePr>
        <p:xfrm>
          <a:off x="695591" y="4453293"/>
          <a:ext cx="3290933" cy="828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40016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2150917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462351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Fidelity with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r>
                        <a:rPr lang="en-IT" dirty="0"/>
                        <a:t>437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95.8%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EC77566-7880-A20C-8102-F99610747C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01730446"/>
              </p:ext>
            </p:extLst>
          </p:nvPr>
        </p:nvGraphicFramePr>
        <p:xfrm>
          <a:off x="695590" y="5775513"/>
          <a:ext cx="3372427" cy="828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10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2150917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462351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Fidelity with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r>
                        <a:rPr lang="en-IT" dirty="0"/>
                        <a:t>448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96.7%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718EE70B-B782-4A2B-9E2A-4BCAB8967B19}"/>
              </a:ext>
            </a:extLst>
          </p:cNvPr>
          <p:cNvSpPr txBox="1"/>
          <p:nvPr/>
        </p:nvSpPr>
        <p:spPr>
          <a:xfrm>
            <a:off x="1196044" y="1506022"/>
            <a:ext cx="25303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One movement at a time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A629BFA-3E42-9533-E470-A3554E01E0E9}"/>
              </a:ext>
            </a:extLst>
          </p:cNvPr>
          <p:cNvSpPr txBox="1"/>
          <p:nvPr/>
        </p:nvSpPr>
        <p:spPr>
          <a:xfrm>
            <a:off x="1238859" y="2745551"/>
            <a:ext cx="21106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Qubits move in pairs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64A29A2-279D-210F-29C3-2D10E829B4E1}"/>
              </a:ext>
            </a:extLst>
          </p:cNvPr>
          <p:cNvSpPr txBox="1"/>
          <p:nvPr/>
        </p:nvSpPr>
        <p:spPr>
          <a:xfrm>
            <a:off x="0" y="4137478"/>
            <a:ext cx="450272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IT" dirty="0"/>
              <a:t>Better single qubit gate timing</a:t>
            </a:r>
            <a:endParaRPr lang="en-IT" dirty="0">
              <a:ea typeface="Calibri" panose="020F0502020204030204"/>
              <a:cs typeface="Calibri" panose="020F0502020204030204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C4951C8-DE84-0F99-6FC5-6BF104801B43}"/>
              </a:ext>
            </a:extLst>
          </p:cNvPr>
          <p:cNvSpPr txBox="1"/>
          <p:nvPr/>
        </p:nvSpPr>
        <p:spPr>
          <a:xfrm>
            <a:off x="1456151" y="5406181"/>
            <a:ext cx="2530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T" dirty="0"/>
              <a:t>Introduce idling</a:t>
            </a: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A725D278-62DE-171C-D9A5-D9E0B0C604C6}"/>
              </a:ext>
            </a:extLst>
          </p:cNvPr>
          <p:cNvSpPr/>
          <p:nvPr/>
        </p:nvSpPr>
        <p:spPr>
          <a:xfrm>
            <a:off x="4973782" y="3643745"/>
            <a:ext cx="1911927" cy="678399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3615B935-3CB5-CF6C-F1F5-7BCCF7FC20B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37581219"/>
              </p:ext>
            </p:extLst>
          </p:nvPr>
        </p:nvGraphicFramePr>
        <p:xfrm>
          <a:off x="7791473" y="3526425"/>
          <a:ext cx="3372427" cy="8281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1510">
                  <a:extLst>
                    <a:ext uri="{9D8B030D-6E8A-4147-A177-3AD203B41FA5}">
                      <a16:colId xmlns:a16="http://schemas.microsoft.com/office/drawing/2014/main" val="4199894114"/>
                    </a:ext>
                  </a:extLst>
                </a:gridCol>
                <a:gridCol w="2150917">
                  <a:extLst>
                    <a:ext uri="{9D8B030D-6E8A-4147-A177-3AD203B41FA5}">
                      <a16:colId xmlns:a16="http://schemas.microsoft.com/office/drawing/2014/main" val="1135149250"/>
                    </a:ext>
                  </a:extLst>
                </a:gridCol>
              </a:tblGrid>
              <a:tr h="462351">
                <a:tc>
                  <a:txBody>
                    <a:bodyPr/>
                    <a:lstStyle/>
                    <a:p>
                      <a:r>
                        <a:rPr lang="en-IT" dirty="0"/>
                        <a:t># of steps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Fidelity with noise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65714246"/>
                  </a:ext>
                </a:extLst>
              </a:tr>
              <a:tr h="360108">
                <a:tc>
                  <a:txBody>
                    <a:bodyPr/>
                    <a:lstStyle/>
                    <a:p>
                      <a:r>
                        <a:rPr lang="en-IT" dirty="0"/>
                        <a:t>230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T" dirty="0"/>
                        <a:t>99.5%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7397898"/>
                  </a:ext>
                </a:extLst>
              </a:tr>
            </a:tbl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16A56104-6D90-8EE5-CDA0-D139288FE215}"/>
              </a:ext>
            </a:extLst>
          </p:cNvPr>
          <p:cNvSpPr txBox="1"/>
          <p:nvPr/>
        </p:nvSpPr>
        <p:spPr>
          <a:xfrm>
            <a:off x="7876125" y="3157093"/>
            <a:ext cx="2924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Using MS with custom angles</a:t>
            </a:r>
          </a:p>
        </p:txBody>
      </p:sp>
    </p:spTree>
    <p:extLst>
      <p:ext uri="{BB962C8B-B14F-4D97-AF65-F5344CB8AC3E}">
        <p14:creationId xmlns:p14="http://schemas.microsoft.com/office/powerpoint/2010/main" val="1449341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143E43-C8A5-DB3D-6830-2CF5ED3B91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754" y="297297"/>
            <a:ext cx="10515600" cy="1325563"/>
          </a:xfrm>
        </p:spPr>
        <p:txBody>
          <a:bodyPr/>
          <a:lstStyle/>
          <a:p>
            <a:r>
              <a:rPr lang="en-IT" dirty="0"/>
              <a:t>Scaling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3808D4B-4EE0-B564-276A-4558E032C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13</a:t>
            </a:fld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ECD79BB-D940-1601-5831-1BF0FE75ED7A}"/>
              </a:ext>
            </a:extLst>
          </p:cNvPr>
          <p:cNvSpPr/>
          <p:nvPr/>
        </p:nvSpPr>
        <p:spPr>
          <a:xfrm>
            <a:off x="2072086" y="31834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D6AA8A3-AAD7-02D1-B185-28217930D1E9}"/>
              </a:ext>
            </a:extLst>
          </p:cNvPr>
          <p:cNvSpPr/>
          <p:nvPr/>
        </p:nvSpPr>
        <p:spPr>
          <a:xfrm>
            <a:off x="2797510" y="31834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0A62534-54BA-B60A-9647-F6010C29452A}"/>
              </a:ext>
            </a:extLst>
          </p:cNvPr>
          <p:cNvSpPr/>
          <p:nvPr/>
        </p:nvSpPr>
        <p:spPr>
          <a:xfrm>
            <a:off x="3510742" y="31834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3D190B4A-F638-997A-EF01-35938CCC7AF9}"/>
              </a:ext>
            </a:extLst>
          </p:cNvPr>
          <p:cNvSpPr/>
          <p:nvPr/>
        </p:nvSpPr>
        <p:spPr>
          <a:xfrm>
            <a:off x="2072086" y="45672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20FF01DC-A8FA-A206-08DA-C03ED6199637}"/>
              </a:ext>
            </a:extLst>
          </p:cNvPr>
          <p:cNvSpPr/>
          <p:nvPr/>
        </p:nvSpPr>
        <p:spPr>
          <a:xfrm>
            <a:off x="3510742" y="45672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657A0404-2F5A-87E4-AA12-50DEAA11B807}"/>
              </a:ext>
            </a:extLst>
          </p:cNvPr>
          <p:cNvSpPr/>
          <p:nvPr/>
        </p:nvSpPr>
        <p:spPr>
          <a:xfrm>
            <a:off x="2102566" y="59875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5A78212F-2E1D-5D4F-2FF4-2859C1EE4056}"/>
              </a:ext>
            </a:extLst>
          </p:cNvPr>
          <p:cNvSpPr/>
          <p:nvPr/>
        </p:nvSpPr>
        <p:spPr>
          <a:xfrm>
            <a:off x="3541222" y="59875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8201EE52-7B43-9DC5-C8AD-74ABA9A7B990}"/>
              </a:ext>
            </a:extLst>
          </p:cNvPr>
          <p:cNvSpPr/>
          <p:nvPr/>
        </p:nvSpPr>
        <p:spPr>
          <a:xfrm>
            <a:off x="2065990" y="3847904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7B1C13C3-A39A-755C-63F5-AF769C46F4E0}"/>
              </a:ext>
            </a:extLst>
          </p:cNvPr>
          <p:cNvSpPr/>
          <p:nvPr/>
        </p:nvSpPr>
        <p:spPr>
          <a:xfrm>
            <a:off x="4205686" y="31834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59F00CC-01BF-1547-92F7-D5225F9671CF}"/>
              </a:ext>
            </a:extLst>
          </p:cNvPr>
          <p:cNvSpPr/>
          <p:nvPr/>
        </p:nvSpPr>
        <p:spPr>
          <a:xfrm>
            <a:off x="4918918" y="31834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0CA5E34E-7EE4-23F9-6972-C0A3A5545CAD}"/>
              </a:ext>
            </a:extLst>
          </p:cNvPr>
          <p:cNvSpPr/>
          <p:nvPr/>
        </p:nvSpPr>
        <p:spPr>
          <a:xfrm>
            <a:off x="4918918" y="45672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3DAD3511-27A9-A973-87FE-01C1874FFDA3}"/>
              </a:ext>
            </a:extLst>
          </p:cNvPr>
          <p:cNvSpPr/>
          <p:nvPr/>
        </p:nvSpPr>
        <p:spPr>
          <a:xfrm>
            <a:off x="4949398" y="59875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B75888F4-67D1-E49A-94AE-AFBB31166303}"/>
              </a:ext>
            </a:extLst>
          </p:cNvPr>
          <p:cNvSpPr/>
          <p:nvPr/>
        </p:nvSpPr>
        <p:spPr>
          <a:xfrm>
            <a:off x="4202638" y="38936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B57AA59C-7772-3891-9AF7-2071AC793CAD}"/>
              </a:ext>
            </a:extLst>
          </p:cNvPr>
          <p:cNvSpPr/>
          <p:nvPr/>
        </p:nvSpPr>
        <p:spPr>
          <a:xfrm>
            <a:off x="4236166" y="53505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0374739-E9B9-B232-E540-223790382E57}"/>
              </a:ext>
            </a:extLst>
          </p:cNvPr>
          <p:cNvSpPr/>
          <p:nvPr/>
        </p:nvSpPr>
        <p:spPr>
          <a:xfrm>
            <a:off x="2785318" y="5313989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C59A9A4D-09EE-4620-3920-C4716FD47434}"/>
              </a:ext>
            </a:extLst>
          </p:cNvPr>
          <p:cNvSpPr/>
          <p:nvPr/>
        </p:nvSpPr>
        <p:spPr>
          <a:xfrm>
            <a:off x="2760934" y="38936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87DC555-8701-79B0-CCFA-484C19619CED}"/>
              </a:ext>
            </a:extLst>
          </p:cNvPr>
          <p:cNvSpPr/>
          <p:nvPr/>
        </p:nvSpPr>
        <p:spPr>
          <a:xfrm>
            <a:off x="2096470" y="5341580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1C9ADFA2-2339-8FAE-C948-0558F61BD904}"/>
              </a:ext>
            </a:extLst>
          </p:cNvPr>
          <p:cNvSpPr/>
          <p:nvPr/>
        </p:nvSpPr>
        <p:spPr>
          <a:xfrm>
            <a:off x="4894534" y="389025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C991048A-550C-A7DE-0AE6-B6B103098A2D}"/>
              </a:ext>
            </a:extLst>
          </p:cNvPr>
          <p:cNvSpPr/>
          <p:nvPr/>
        </p:nvSpPr>
        <p:spPr>
          <a:xfrm>
            <a:off x="4245310" y="602417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9C1206AD-5E1A-74D9-E33A-F0741B84091F}"/>
              </a:ext>
            </a:extLst>
          </p:cNvPr>
          <p:cNvSpPr/>
          <p:nvPr/>
        </p:nvSpPr>
        <p:spPr>
          <a:xfrm>
            <a:off x="2797510" y="598759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6F85C94F-3741-987F-AF46-D61BFD2588A5}"/>
              </a:ext>
            </a:extLst>
          </p:cNvPr>
          <p:cNvSpPr/>
          <p:nvPr/>
        </p:nvSpPr>
        <p:spPr>
          <a:xfrm>
            <a:off x="4894534" y="536932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3EC2E070-9DCE-DF0A-187A-BFE768FD87E1}"/>
              </a:ext>
            </a:extLst>
          </p:cNvPr>
          <p:cNvSpPr/>
          <p:nvPr/>
        </p:nvSpPr>
        <p:spPr>
          <a:xfrm>
            <a:off x="5592528" y="38936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432F388C-100B-3E46-F7DB-87C1BE13A80B}"/>
              </a:ext>
            </a:extLst>
          </p:cNvPr>
          <p:cNvSpPr/>
          <p:nvPr/>
        </p:nvSpPr>
        <p:spPr>
          <a:xfrm>
            <a:off x="5626056" y="53505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84604A0-4353-189A-7F01-D82E5F8CD255}"/>
              </a:ext>
            </a:extLst>
          </p:cNvPr>
          <p:cNvSpPr/>
          <p:nvPr/>
        </p:nvSpPr>
        <p:spPr>
          <a:xfrm>
            <a:off x="2758717" y="4621762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5F84FF01-4F2B-5814-1647-D56A95B6AD9F}"/>
              </a:ext>
            </a:extLst>
          </p:cNvPr>
          <p:cNvSpPr/>
          <p:nvPr/>
        </p:nvSpPr>
        <p:spPr>
          <a:xfrm>
            <a:off x="3507693" y="389025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83660CF-A344-7670-AC1A-36EA2DD29E77}"/>
              </a:ext>
            </a:extLst>
          </p:cNvPr>
          <p:cNvSpPr/>
          <p:nvPr/>
        </p:nvSpPr>
        <p:spPr>
          <a:xfrm>
            <a:off x="5647390" y="598759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6BDD68A9-BEC8-F85B-FCD8-8D1613E9C3FA}"/>
              </a:ext>
            </a:extLst>
          </p:cNvPr>
          <p:cNvSpPr/>
          <p:nvPr/>
        </p:nvSpPr>
        <p:spPr>
          <a:xfrm>
            <a:off x="5592528" y="460152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1347C2CF-BBC7-72E5-1877-0A0EE468E557}"/>
              </a:ext>
            </a:extLst>
          </p:cNvPr>
          <p:cNvSpPr/>
          <p:nvPr/>
        </p:nvSpPr>
        <p:spPr>
          <a:xfrm>
            <a:off x="5626056" y="31834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FE053122-65FE-DD05-2198-487CC566C68F}"/>
              </a:ext>
            </a:extLst>
          </p:cNvPr>
          <p:cNvSpPr/>
          <p:nvPr/>
        </p:nvSpPr>
        <p:spPr>
          <a:xfrm>
            <a:off x="4232841" y="4635064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44B99B72-1FDB-E652-2828-8E0F6AF870C1}"/>
              </a:ext>
            </a:extLst>
          </p:cNvPr>
          <p:cNvSpPr/>
          <p:nvPr/>
        </p:nvSpPr>
        <p:spPr>
          <a:xfrm>
            <a:off x="3489131" y="534235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7D9F7727-7833-BC46-AA50-A31D3FACD794}"/>
              </a:ext>
            </a:extLst>
          </p:cNvPr>
          <p:cNvSpPr/>
          <p:nvPr/>
        </p:nvSpPr>
        <p:spPr>
          <a:xfrm>
            <a:off x="6256994" y="319861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6109D60-0EB6-258E-7EE7-03C9FAD25369}"/>
              </a:ext>
            </a:extLst>
          </p:cNvPr>
          <p:cNvSpPr/>
          <p:nvPr/>
        </p:nvSpPr>
        <p:spPr>
          <a:xfrm>
            <a:off x="6982418" y="3198619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585EEF6A-318B-8390-B0BB-12804603AD9E}"/>
              </a:ext>
            </a:extLst>
          </p:cNvPr>
          <p:cNvSpPr/>
          <p:nvPr/>
        </p:nvSpPr>
        <p:spPr>
          <a:xfrm>
            <a:off x="7695650" y="319861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B5DE2B14-8B5D-F399-364B-79F6067EBEE6}"/>
              </a:ext>
            </a:extLst>
          </p:cNvPr>
          <p:cNvSpPr/>
          <p:nvPr/>
        </p:nvSpPr>
        <p:spPr>
          <a:xfrm>
            <a:off x="6256994" y="45824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227C8269-34CF-31ED-C61D-4AF3E71201BF}"/>
              </a:ext>
            </a:extLst>
          </p:cNvPr>
          <p:cNvSpPr/>
          <p:nvPr/>
        </p:nvSpPr>
        <p:spPr>
          <a:xfrm>
            <a:off x="7695650" y="45824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08F3361-F1D8-3D98-FF99-8D63DF47EF4C}"/>
              </a:ext>
            </a:extLst>
          </p:cNvPr>
          <p:cNvSpPr/>
          <p:nvPr/>
        </p:nvSpPr>
        <p:spPr>
          <a:xfrm>
            <a:off x="6287474" y="6002781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8329783-DBD5-DDE4-123A-64BBEF285882}"/>
              </a:ext>
            </a:extLst>
          </p:cNvPr>
          <p:cNvSpPr/>
          <p:nvPr/>
        </p:nvSpPr>
        <p:spPr>
          <a:xfrm>
            <a:off x="7726130" y="6002781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EF521F97-DC97-2845-7C70-BD999493548D}"/>
              </a:ext>
            </a:extLst>
          </p:cNvPr>
          <p:cNvSpPr/>
          <p:nvPr/>
        </p:nvSpPr>
        <p:spPr>
          <a:xfrm>
            <a:off x="6250898" y="3863087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D8A44183-1A77-BF8E-101A-632F798DDBB3}"/>
              </a:ext>
            </a:extLst>
          </p:cNvPr>
          <p:cNvSpPr/>
          <p:nvPr/>
        </p:nvSpPr>
        <p:spPr>
          <a:xfrm>
            <a:off x="8390594" y="3198619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67A55E80-47DB-67C2-4429-9E043D9C6E2B}"/>
              </a:ext>
            </a:extLst>
          </p:cNvPr>
          <p:cNvSpPr/>
          <p:nvPr/>
        </p:nvSpPr>
        <p:spPr>
          <a:xfrm>
            <a:off x="9103826" y="319861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A2F649F6-AB44-4A01-A922-73D04BD5DAC4}"/>
              </a:ext>
            </a:extLst>
          </p:cNvPr>
          <p:cNvSpPr/>
          <p:nvPr/>
        </p:nvSpPr>
        <p:spPr>
          <a:xfrm>
            <a:off x="9103826" y="45824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C6D450E0-B3CD-9428-9184-34B23B9BC0AD}"/>
              </a:ext>
            </a:extLst>
          </p:cNvPr>
          <p:cNvSpPr/>
          <p:nvPr/>
        </p:nvSpPr>
        <p:spPr>
          <a:xfrm>
            <a:off x="9134306" y="6002781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3DD613F-91A2-1681-E1CC-37984E4AF73C}"/>
              </a:ext>
            </a:extLst>
          </p:cNvPr>
          <p:cNvSpPr/>
          <p:nvPr/>
        </p:nvSpPr>
        <p:spPr>
          <a:xfrm>
            <a:off x="8387546" y="3908803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03B6BB4B-BA81-0BAA-DCA5-9A9706F06396}"/>
              </a:ext>
            </a:extLst>
          </p:cNvPr>
          <p:cNvSpPr/>
          <p:nvPr/>
        </p:nvSpPr>
        <p:spPr>
          <a:xfrm>
            <a:off x="8421074" y="5365749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6D7A8EC2-8EE8-1B6D-AA04-16A193A1A497}"/>
              </a:ext>
            </a:extLst>
          </p:cNvPr>
          <p:cNvSpPr/>
          <p:nvPr/>
        </p:nvSpPr>
        <p:spPr>
          <a:xfrm>
            <a:off x="6970226" y="5329172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45C00399-C2F4-55B7-ABE4-9F59D9099C5A}"/>
              </a:ext>
            </a:extLst>
          </p:cNvPr>
          <p:cNvSpPr/>
          <p:nvPr/>
        </p:nvSpPr>
        <p:spPr>
          <a:xfrm>
            <a:off x="6945842" y="3908803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68E9A97C-DE29-6DD1-3E56-27F64AED3930}"/>
              </a:ext>
            </a:extLst>
          </p:cNvPr>
          <p:cNvSpPr/>
          <p:nvPr/>
        </p:nvSpPr>
        <p:spPr>
          <a:xfrm>
            <a:off x="6281378" y="5356763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96858A8A-DB5F-1AC8-D317-0FB1B08B724B}"/>
              </a:ext>
            </a:extLst>
          </p:cNvPr>
          <p:cNvSpPr/>
          <p:nvPr/>
        </p:nvSpPr>
        <p:spPr>
          <a:xfrm>
            <a:off x="9079442" y="390543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353DAE88-2AAB-90DA-9319-98BAF07EC22E}"/>
              </a:ext>
            </a:extLst>
          </p:cNvPr>
          <p:cNvSpPr/>
          <p:nvPr/>
        </p:nvSpPr>
        <p:spPr>
          <a:xfrm>
            <a:off x="8430218" y="603935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3D28E546-76F0-8332-7458-38D6A6C3A08C}"/>
              </a:ext>
            </a:extLst>
          </p:cNvPr>
          <p:cNvSpPr/>
          <p:nvPr/>
        </p:nvSpPr>
        <p:spPr>
          <a:xfrm>
            <a:off x="6982418" y="6002781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CA42ACAB-88B3-8E29-271B-0A51CE7120A6}"/>
              </a:ext>
            </a:extLst>
          </p:cNvPr>
          <p:cNvSpPr/>
          <p:nvPr/>
        </p:nvSpPr>
        <p:spPr>
          <a:xfrm>
            <a:off x="9079442" y="5384511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B9823BE-2A60-9E2A-BDBA-12DF8F24AAFB}"/>
              </a:ext>
            </a:extLst>
          </p:cNvPr>
          <p:cNvSpPr/>
          <p:nvPr/>
        </p:nvSpPr>
        <p:spPr>
          <a:xfrm>
            <a:off x="9777436" y="3908803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453A459-DD12-DF7B-0064-C8E9DF3A9DA2}"/>
              </a:ext>
            </a:extLst>
          </p:cNvPr>
          <p:cNvSpPr/>
          <p:nvPr/>
        </p:nvSpPr>
        <p:spPr>
          <a:xfrm>
            <a:off x="9810964" y="5365749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E85DBE92-16AF-CA05-9BD2-970029A99C6B}"/>
              </a:ext>
            </a:extLst>
          </p:cNvPr>
          <p:cNvSpPr/>
          <p:nvPr/>
        </p:nvSpPr>
        <p:spPr>
          <a:xfrm>
            <a:off x="6943625" y="463694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42EC48A3-DB15-8E7F-6261-E8FF649EB68D}"/>
              </a:ext>
            </a:extLst>
          </p:cNvPr>
          <p:cNvSpPr/>
          <p:nvPr/>
        </p:nvSpPr>
        <p:spPr>
          <a:xfrm>
            <a:off x="7692601" y="390543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027C28E0-F0E5-581F-9A3A-1837FF445ECE}"/>
              </a:ext>
            </a:extLst>
          </p:cNvPr>
          <p:cNvSpPr/>
          <p:nvPr/>
        </p:nvSpPr>
        <p:spPr>
          <a:xfrm>
            <a:off x="9832298" y="6002781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6D81DC24-BE86-E20C-AF3B-342CCCB7008D}"/>
              </a:ext>
            </a:extLst>
          </p:cNvPr>
          <p:cNvSpPr/>
          <p:nvPr/>
        </p:nvSpPr>
        <p:spPr>
          <a:xfrm>
            <a:off x="9777436" y="4616709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EEC3D78C-0792-0E53-A962-956F20254B42}"/>
              </a:ext>
            </a:extLst>
          </p:cNvPr>
          <p:cNvSpPr/>
          <p:nvPr/>
        </p:nvSpPr>
        <p:spPr>
          <a:xfrm>
            <a:off x="9810964" y="3198619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DE38E21D-71DA-E62E-967A-31824DD0EA92}"/>
              </a:ext>
            </a:extLst>
          </p:cNvPr>
          <p:cNvSpPr/>
          <p:nvPr/>
        </p:nvSpPr>
        <p:spPr>
          <a:xfrm>
            <a:off x="8417749" y="4650247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D076590-2BBB-1453-6013-3995588E681A}"/>
              </a:ext>
            </a:extLst>
          </p:cNvPr>
          <p:cNvSpPr/>
          <p:nvPr/>
        </p:nvSpPr>
        <p:spPr>
          <a:xfrm>
            <a:off x="7674039" y="5357541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9A740B9B-B1C3-2DD7-BF56-50069D47AFB0}"/>
              </a:ext>
            </a:extLst>
          </p:cNvPr>
          <p:cNvSpPr/>
          <p:nvPr/>
        </p:nvSpPr>
        <p:spPr>
          <a:xfrm>
            <a:off x="5411031" y="57453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787F1427-652F-DE62-7544-46414DB854DB}"/>
              </a:ext>
            </a:extLst>
          </p:cNvPr>
          <p:cNvSpPr txBox="1"/>
          <p:nvPr/>
        </p:nvSpPr>
        <p:spPr>
          <a:xfrm>
            <a:off x="5824980" y="569005"/>
            <a:ext cx="15190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Storage nodes</a:t>
            </a:r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409C6D80-E87A-3289-A7F4-72A945A91FEE}"/>
              </a:ext>
            </a:extLst>
          </p:cNvPr>
          <p:cNvSpPr/>
          <p:nvPr/>
        </p:nvSpPr>
        <p:spPr>
          <a:xfrm>
            <a:off x="5411031" y="1155574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DD9BD67-6BD7-7E0B-6768-B35299674F35}"/>
              </a:ext>
            </a:extLst>
          </p:cNvPr>
          <p:cNvSpPr txBox="1"/>
          <p:nvPr/>
        </p:nvSpPr>
        <p:spPr>
          <a:xfrm>
            <a:off x="5926145" y="1160330"/>
            <a:ext cx="11065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Transition</a:t>
            </a:r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0F7866C3-8787-128C-4C5A-574DF973C974}"/>
              </a:ext>
            </a:extLst>
          </p:cNvPr>
          <p:cNvSpPr/>
          <p:nvPr/>
        </p:nvSpPr>
        <p:spPr>
          <a:xfrm>
            <a:off x="5441511" y="1819924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683A9D1-83F5-71F7-58CC-B4BA86355AE6}"/>
              </a:ext>
            </a:extLst>
          </p:cNvPr>
          <p:cNvSpPr txBox="1"/>
          <p:nvPr/>
        </p:nvSpPr>
        <p:spPr>
          <a:xfrm>
            <a:off x="5919201" y="1802569"/>
            <a:ext cx="1209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dirty="0"/>
              <a:t>Interaction</a:t>
            </a:r>
          </a:p>
        </p:txBody>
      </p:sp>
    </p:spTree>
    <p:extLst>
      <p:ext uri="{BB962C8B-B14F-4D97-AF65-F5344CB8AC3E}">
        <p14:creationId xmlns:p14="http://schemas.microsoft.com/office/powerpoint/2010/main" val="13277212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0D3B62-D733-A8CC-38EB-9ECB521E3D2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03EFB-0C89-F032-8BE3-DAA1B7D4E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multi-agent pathfinding: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92FFC8-200F-14FD-69D7-87F6AF44C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14</a:t>
            </a:fld>
            <a:endParaRPr lang="en-CA"/>
          </a:p>
        </p:txBody>
      </p:sp>
      <p:pic>
        <p:nvPicPr>
          <p:cNvPr id="42" name="Picture 41" descr="A screenshot of a game&#10;&#10;AI-generated content may be incorrect.">
            <a:extLst>
              <a:ext uri="{FF2B5EF4-FFF2-40B4-BE49-F238E27FC236}">
                <a16:creationId xmlns:a16="http://schemas.microsoft.com/office/drawing/2014/main" id="{05D6BF1B-80F2-4AC0-3CFC-18EEA56F4F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7125" y="1828006"/>
            <a:ext cx="3201988" cy="3201988"/>
          </a:xfrm>
          <a:prstGeom prst="rect">
            <a:avLst/>
          </a:prstGeom>
        </p:spPr>
      </p:pic>
      <p:sp>
        <p:nvSpPr>
          <p:cNvPr id="43" name="TextBox 42">
            <a:extLst>
              <a:ext uri="{FF2B5EF4-FFF2-40B4-BE49-F238E27FC236}">
                <a16:creationId xmlns:a16="http://schemas.microsoft.com/office/drawing/2014/main" id="{8948C9AC-55BE-C95B-5D37-C08C2934D83B}"/>
              </a:ext>
            </a:extLst>
          </p:cNvPr>
          <p:cNvSpPr txBox="1"/>
          <p:nvPr/>
        </p:nvSpPr>
        <p:spPr>
          <a:xfrm>
            <a:off x="5560218" y="1580197"/>
            <a:ext cx="610076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Start from list of instrucitons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Assign the destintions as the most convenient interaction node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Let a multi-agent path finding algorithm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Use idle time to perform single qubit rotations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DF9996B-EF97-C251-6AE3-A3385715E6CA}"/>
              </a:ext>
            </a:extLst>
          </p:cNvPr>
          <p:cNvSpPr txBox="1"/>
          <p:nvPr/>
        </p:nvSpPr>
        <p:spPr>
          <a:xfrm>
            <a:off x="3914775" y="5833130"/>
            <a:ext cx="29569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800"/>
              <a:t>=&gt; Use parallelism!</a:t>
            </a:r>
          </a:p>
        </p:txBody>
      </p:sp>
    </p:spTree>
    <p:extLst>
      <p:ext uri="{BB962C8B-B14F-4D97-AF65-F5344CB8AC3E}">
        <p14:creationId xmlns:p14="http://schemas.microsoft.com/office/powerpoint/2010/main" val="22014614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AE5C7D-30CB-D481-E3EE-A25EBA63D4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A6DB41-E924-1EE3-7329-4F4F9504A4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Using multi-agent pathfinding: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4BE0AC1-4C85-54F5-508C-36FA16E27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15</a:t>
            </a:fld>
            <a:endParaRPr lang="en-CA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122245-A8DC-D569-771B-555E79B205BC}"/>
              </a:ext>
            </a:extLst>
          </p:cNvPr>
          <p:cNvSpPr txBox="1"/>
          <p:nvPr/>
        </p:nvSpPr>
        <p:spPr>
          <a:xfrm>
            <a:off x="838200" y="2028825"/>
            <a:ext cx="108824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But our decomposition doesn’t allow for many simulataneous entangling gates</a:t>
            </a:r>
          </a:p>
        </p:txBody>
      </p:sp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D9CEB837-18FF-DFB4-0D21-8293F3532A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980" y="3429000"/>
            <a:ext cx="8880841" cy="2709863"/>
          </a:xfrm>
          <a:prstGeom prst="rect">
            <a:avLst/>
          </a:prstGeom>
        </p:spPr>
      </p:pic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4D4E524B-7038-81DA-3F30-CFDB9B6D18AD}"/>
              </a:ext>
            </a:extLst>
          </p:cNvPr>
          <p:cNvSpPr/>
          <p:nvPr/>
        </p:nvSpPr>
        <p:spPr>
          <a:xfrm>
            <a:off x="4314825" y="3071813"/>
            <a:ext cx="1285875" cy="3284537"/>
          </a:xfrm>
          <a:prstGeom prst="roundRect">
            <a:avLst/>
          </a:prstGeom>
          <a:solidFill>
            <a:srgbClr val="EEF2C4">
              <a:alpha val="39226"/>
            </a:srgbClr>
          </a:solidFill>
          <a:ln w="38100" cap="flat" cmpd="sng" algn="ctr">
            <a:solidFill>
              <a:schemeClr val="dk1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2EE2426-36ED-2295-DACE-D0DD245A6C4D}"/>
              </a:ext>
            </a:extLst>
          </p:cNvPr>
          <p:cNvCxnSpPr/>
          <p:nvPr/>
        </p:nvCxnSpPr>
        <p:spPr>
          <a:xfrm flipH="1">
            <a:off x="5757863" y="2943225"/>
            <a:ext cx="1214437" cy="285750"/>
          </a:xfrm>
          <a:prstGeom prst="straightConnector1">
            <a:avLst/>
          </a:prstGeom>
          <a:ln w="2222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ED3427C4-A497-CE45-594B-1D48A801027D}"/>
              </a:ext>
            </a:extLst>
          </p:cNvPr>
          <p:cNvSpPr txBox="1"/>
          <p:nvPr/>
        </p:nvSpPr>
        <p:spPr>
          <a:xfrm>
            <a:off x="7215188" y="2871788"/>
            <a:ext cx="28312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T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Ideally can be parallelized</a:t>
            </a:r>
          </a:p>
        </p:txBody>
      </p:sp>
    </p:spTree>
    <p:extLst>
      <p:ext uri="{BB962C8B-B14F-4D97-AF65-F5344CB8AC3E}">
        <p14:creationId xmlns:p14="http://schemas.microsoft.com/office/powerpoint/2010/main" val="177114611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6DFF1-C6AE-21E0-963B-4FAA996DD9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>
                <a:latin typeface="Helvetica Neue"/>
              </a:rPr>
              <a:t>Main strategies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41A02-77AF-5223-3510-E34AC0BFE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GB">
                <a:latin typeface="Helvetica Neue"/>
              </a:rPr>
              <a:t>Initial positions at the perimeter of 5x5 sub-grid → shortest distance + avoid being an obstacle</a:t>
            </a:r>
          </a:p>
          <a:p>
            <a:r>
              <a:rPr lang="en-GB">
                <a:latin typeface="Helvetica Neue"/>
              </a:rPr>
              <a:t>Ions for 2 qubit gates are performed at the closest interaction node</a:t>
            </a:r>
          </a:p>
          <a:p>
            <a:r>
              <a:rPr lang="en-GB">
                <a:latin typeface="Helvetica Neue"/>
              </a:rPr>
              <a:t>Use path finding to reach interaction node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latin typeface="Helvetica Neue"/>
              </a:rPr>
              <a:t>High weights on edges that lead to occupied node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latin typeface="Helvetica Neue"/>
              </a:rPr>
              <a:t>To avoid collisions: project paths and if needed delay 1 time step</a:t>
            </a:r>
          </a:p>
          <a:p>
            <a:pPr lvl="1">
              <a:buFont typeface="Courier New" panose="020B0604020202020204" pitchFamily="34" charset="0"/>
              <a:buChar char="o"/>
            </a:pPr>
            <a:r>
              <a:rPr lang="en-GB">
                <a:latin typeface="Helvetica Neue"/>
              </a:rPr>
              <a:t>No SWAPs allowed </a:t>
            </a:r>
          </a:p>
          <a:p>
            <a:r>
              <a:rPr lang="en-GB">
                <a:latin typeface="Helvetica Neue"/>
              </a:rPr>
              <a:t>Once interaction is finished, ions go to their initial positions</a:t>
            </a:r>
          </a:p>
          <a:p>
            <a:r>
              <a:rPr lang="en-GB">
                <a:latin typeface="Helvetica Neue"/>
              </a:rPr>
              <a:t>Single qubit gates are squeezed in between 2 qubit gates</a:t>
            </a:r>
          </a:p>
          <a:p>
            <a:r>
              <a:rPr lang="en-GB">
                <a:latin typeface="Helvetica Neue"/>
              </a:rPr>
              <a:t>NOTE: not specific to QFT but generalizable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92835C-A6EE-5E48-FB4C-A53D56C3E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16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4665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7C6EE-FDDA-F51F-F157-A850C7A3AE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068"/>
            <a:ext cx="10515600" cy="1325563"/>
          </a:xfrm>
        </p:spPr>
        <p:txBody>
          <a:bodyPr/>
          <a:lstStyle/>
          <a:p>
            <a:r>
              <a:rPr lang="en-US"/>
              <a:t>The standard qft8 circuit: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8FBDB6-7ECF-2AE9-DB15-12B0AD4527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52512" y="5466971"/>
            <a:ext cx="10515600" cy="984251"/>
          </a:xfrm>
        </p:spPr>
        <p:txBody>
          <a:bodyPr>
            <a:normAutofit/>
          </a:bodyPr>
          <a:lstStyle/>
          <a:p>
            <a:pPr marL="352425" indent="-352425">
              <a:buFont typeface="Wingdings" pitchFamily="2" charset="2"/>
              <a:buChar char="Ø"/>
            </a:pPr>
            <a:r>
              <a:rPr lang="en-US"/>
              <a:t>We want to do the same, but for 8 “</a:t>
            </a:r>
            <a:r>
              <a:rPr lang="en-US" err="1"/>
              <a:t>shuttleable</a:t>
            </a:r>
            <a:r>
              <a:rPr lang="en-US"/>
              <a:t>” ions on a 5x7grid, and using {RX, RY, MS} as universal gate set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2A4686-1AE9-EFF9-3DCE-AE0E03174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2</a:t>
            </a:fld>
            <a:endParaRPr lang="en-CA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2C1FDAA-0A33-9798-EDE2-E67D592F47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2738" y="1463676"/>
            <a:ext cx="3390900" cy="8128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0AFCCE2-C320-6579-0E54-EF7ED3295A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29700" y="2534482"/>
            <a:ext cx="2324100" cy="9398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2C46951-767A-8D0F-554C-A5D32FE732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29700" y="3648830"/>
            <a:ext cx="2387600" cy="1016000"/>
          </a:xfrm>
          <a:prstGeom prst="rect">
            <a:avLst/>
          </a:prstGeom>
        </p:spPr>
      </p:pic>
      <p:pic>
        <p:nvPicPr>
          <p:cNvPr id="1026" name="Picture 2" descr="Quantum circuit for Quantum-Fourier-Transform with n qubits (without rearranging the order of output states) using the fractional binary notation defined below.">
            <a:extLst>
              <a:ext uri="{FF2B5EF4-FFF2-40B4-BE49-F238E27FC236}">
                <a16:creationId xmlns:a16="http://schemas.microsoft.com/office/drawing/2014/main" id="{23AEBDC0-4F3D-D354-54EE-0F59C8AA5F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2354262"/>
            <a:ext cx="8277225" cy="27590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23207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BE8E81-466A-BFEC-14BC-7EEF847D2C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6368"/>
            <a:ext cx="10515600" cy="1325563"/>
          </a:xfrm>
        </p:spPr>
        <p:txBody>
          <a:bodyPr/>
          <a:lstStyle/>
          <a:p>
            <a:r>
              <a:rPr lang="en-US"/>
              <a:t>Circuit compilation pipeline: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5E4799-EB30-D2A4-460E-1300F880B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3</a:t>
            </a:fld>
            <a:endParaRPr lang="en-CA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91506F2-3350-D5DE-4E96-F47E986C4784}"/>
              </a:ext>
            </a:extLst>
          </p:cNvPr>
          <p:cNvSpPr txBox="1"/>
          <p:nvPr/>
        </p:nvSpPr>
        <p:spPr>
          <a:xfrm>
            <a:off x="1180414" y="4544293"/>
            <a:ext cx="1146468" cy="480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/>
              <a:t>Use: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9C2AA459-169E-8519-5D14-06176CAA29DB}"/>
              </a:ext>
            </a:extLst>
          </p:cNvPr>
          <p:cNvGrpSpPr/>
          <p:nvPr/>
        </p:nvGrpSpPr>
        <p:grpSpPr>
          <a:xfrm>
            <a:off x="2362836" y="4193015"/>
            <a:ext cx="3856799" cy="1148643"/>
            <a:chOff x="2423998" y="4244264"/>
            <a:chExt cx="3856799" cy="1148643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DFF29F13-49F3-7060-F075-A19CBDF434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423998" y="4244264"/>
              <a:ext cx="1117600" cy="11049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39B81809-376E-83C8-D6F7-8896562232A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943997" y="4288007"/>
              <a:ext cx="2336800" cy="1104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76C29E4-C808-3105-EE2E-CD4C80AF8E55}"/>
                </a:ext>
              </a:extLst>
            </p:cNvPr>
            <p:cNvSpPr txBox="1"/>
            <p:nvPr/>
          </p:nvSpPr>
          <p:spPr>
            <a:xfrm>
              <a:off x="3498557" y="4600392"/>
              <a:ext cx="757531" cy="480131"/>
            </a:xfrm>
            <a:prstGeom prst="rect">
              <a:avLst/>
            </a:prstGeom>
          </p:spPr>
          <p:txBody>
            <a:bodyPr vert="horz" lIns="91440" tIns="45720" rIns="91440" bIns="45720" rtlCol="0">
              <a:normAutofit/>
            </a:bodyPr>
            <a:lstStyle>
              <a:lvl1pPr marL="228600" indent="-228600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b="0" i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defRPr>
              </a:lvl1pPr>
              <a:lvl2pPr marL="685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i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i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b="0" i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b="0" i="0">
                  <a:latin typeface="Helvetica Neue" panose="02000503000000020004" pitchFamily="2" charset="0"/>
                  <a:ea typeface="Helvetica Neue" panose="02000503000000020004" pitchFamily="2" charset="0"/>
                  <a:cs typeface="Helvetica Neue" panose="02000503000000020004" pitchFamily="2" charset="0"/>
                </a:defRPr>
              </a:lvl5pPr>
              <a:lvl6pPr marL="25146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6pPr>
              <a:lvl7pPr marL="29718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7pPr>
              <a:lvl8pPr marL="3429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8pPr>
              <a:lvl9pPr marL="3886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</a:lvl9pPr>
            </a:lstStyle>
            <a:p>
              <a:pPr marL="0" indent="0" algn="ctr">
                <a:buNone/>
              </a:pPr>
              <a:r>
                <a:rPr lang="en-US"/>
                <a:t>=</a:t>
              </a: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9512B09C-92F2-CAFF-BED8-6657374FCFD5}"/>
              </a:ext>
            </a:extLst>
          </p:cNvPr>
          <p:cNvSpPr txBox="1"/>
          <p:nvPr/>
        </p:nvSpPr>
        <p:spPr>
          <a:xfrm>
            <a:off x="6611757" y="4629663"/>
            <a:ext cx="3521003" cy="48013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/>
              <a:t>And more </a:t>
            </a:r>
            <a:r>
              <a:rPr lang="en-US" err="1"/>
              <a:t>qiskit</a:t>
            </a:r>
            <a:r>
              <a:rPr lang="en-US"/>
              <a:t> magic</a:t>
            </a:r>
          </a:p>
        </p:txBody>
      </p:sp>
      <p:sp>
        <p:nvSpPr>
          <p:cNvPr id="14" name="Curved Left Arrow 13">
            <a:extLst>
              <a:ext uri="{FF2B5EF4-FFF2-40B4-BE49-F238E27FC236}">
                <a16:creationId xmlns:a16="http://schemas.microsoft.com/office/drawing/2014/main" id="{2A0944A9-60E1-33B3-565A-D544812058EA}"/>
              </a:ext>
            </a:extLst>
          </p:cNvPr>
          <p:cNvSpPr/>
          <p:nvPr/>
        </p:nvSpPr>
        <p:spPr>
          <a:xfrm rot="19560092">
            <a:off x="8735263" y="1620261"/>
            <a:ext cx="731520" cy="1216152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F78A838-2017-6661-DCD4-80A0881DB59F}"/>
              </a:ext>
            </a:extLst>
          </p:cNvPr>
          <p:cNvSpPr txBox="1"/>
          <p:nvPr/>
        </p:nvSpPr>
        <p:spPr>
          <a:xfrm>
            <a:off x="4319096" y="2535665"/>
            <a:ext cx="3521003" cy="4801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 algn="ctr">
              <a:buNone/>
            </a:pPr>
            <a:r>
              <a:rPr lang="en-US" err="1"/>
              <a:t>qiskit</a:t>
            </a:r>
            <a:r>
              <a:rPr lang="en-US"/>
              <a:t> </a:t>
            </a:r>
            <a:r>
              <a:rPr lang="en-US" err="1"/>
              <a:t>transpiler</a:t>
            </a:r>
            <a:endParaRPr lang="en-US"/>
          </a:p>
        </p:txBody>
      </p:sp>
      <p:sp>
        <p:nvSpPr>
          <p:cNvPr id="19" name="Curved Left Arrow 18">
            <a:extLst>
              <a:ext uri="{FF2B5EF4-FFF2-40B4-BE49-F238E27FC236}">
                <a16:creationId xmlns:a16="http://schemas.microsoft.com/office/drawing/2014/main" id="{3857EF4E-F54E-FC6B-C571-DDCB39623CDE}"/>
              </a:ext>
            </a:extLst>
          </p:cNvPr>
          <p:cNvSpPr/>
          <p:nvPr/>
        </p:nvSpPr>
        <p:spPr>
          <a:xfrm rot="19560092">
            <a:off x="10106657" y="3707698"/>
            <a:ext cx="731520" cy="1216152"/>
          </a:xfrm>
          <a:prstGeom prst="curved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9CFDDDA8-FFBB-76F7-A265-21363B08E4A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220"/>
          <a:stretch/>
        </p:blipFill>
        <p:spPr>
          <a:xfrm>
            <a:off x="3566424" y="1108527"/>
            <a:ext cx="4394200" cy="141730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B21C6276-EC52-CB9A-AFF1-5E63F4E150E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77324" y="3034218"/>
            <a:ext cx="7772400" cy="112839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50229CD-CCD1-1974-8CA8-A8C13F609B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56764" y="5285256"/>
            <a:ext cx="7772400" cy="138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4417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2" grpId="0"/>
      <p:bldP spid="14" grpId="0" animBg="1"/>
      <p:bldP spid="18" grpId="0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6981F6C-22AE-F460-D333-6F498344A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4</a:t>
            </a:fld>
            <a:endParaRPr lang="en-CA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D47A53D-7C39-0302-7349-5537C3444CFE}"/>
              </a:ext>
            </a:extLst>
          </p:cNvPr>
          <p:cNvSpPr txBox="1"/>
          <p:nvPr/>
        </p:nvSpPr>
        <p:spPr>
          <a:xfrm>
            <a:off x="1433517" y="2885892"/>
            <a:ext cx="9725019" cy="13048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r>
              <a:rPr lang="en-US"/>
              <a:t>Okay this looks pretty decent but how do we translate it into moving ions in Penning traps and lasers?</a:t>
            </a:r>
          </a:p>
        </p:txBody>
      </p:sp>
      <p:sp>
        <p:nvSpPr>
          <p:cNvPr id="8" name="Down Arrow 7">
            <a:extLst>
              <a:ext uri="{FF2B5EF4-FFF2-40B4-BE49-F238E27FC236}">
                <a16:creationId xmlns:a16="http://schemas.microsoft.com/office/drawing/2014/main" id="{0E7D4033-7D3E-887E-D943-67D9EC29219E}"/>
              </a:ext>
            </a:extLst>
          </p:cNvPr>
          <p:cNvSpPr/>
          <p:nvPr/>
        </p:nvSpPr>
        <p:spPr>
          <a:xfrm>
            <a:off x="5720906" y="3867538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01F1B0B-FC10-A654-6637-CDEF3F7EEA7E}"/>
              </a:ext>
            </a:extLst>
          </p:cNvPr>
          <p:cNvSpPr txBox="1">
            <a:spLocks/>
          </p:cNvSpPr>
          <p:nvPr/>
        </p:nvSpPr>
        <p:spPr>
          <a:xfrm>
            <a:off x="1038226" y="521334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The routing + scheduling problem: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5B3A7B6-E1FC-7684-7601-DFBBCED7B7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408" y="514350"/>
            <a:ext cx="11223183" cy="2004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811070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3A315C-51BF-4670-639A-0A7B8D0543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FEED9-1D67-5BFE-8FBA-D0721595F0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8800"/>
            <a:ext cx="10515600" cy="742950"/>
          </a:xfrm>
        </p:spPr>
        <p:txBody>
          <a:bodyPr/>
          <a:lstStyle/>
          <a:p>
            <a:r>
              <a:rPr lang="en-US"/>
              <a:t>We decided to tackle the problem in two complementary ways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369EE-D166-1DA2-6894-E09829AD6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5</a:t>
            </a:fld>
            <a:endParaRPr lang="en-CA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82FD2F25-BA6D-1C18-7BF2-74B246F8433E}"/>
              </a:ext>
            </a:extLst>
          </p:cNvPr>
          <p:cNvSpPr txBox="1">
            <a:spLocks/>
          </p:cNvSpPr>
          <p:nvPr/>
        </p:nvSpPr>
        <p:spPr>
          <a:xfrm>
            <a:off x="838200" y="503237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>
                <a:solidFill>
                  <a:schemeClr val="tx1"/>
                </a:solidFill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</a:lstStyle>
          <a:p>
            <a:r>
              <a:rPr lang="en-US"/>
              <a:t>The routing + scheduling problem:</a:t>
            </a:r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B4BDB96C-686C-5073-01A0-1ED6ED15E355}"/>
              </a:ext>
            </a:extLst>
          </p:cNvPr>
          <p:cNvSpPr/>
          <p:nvPr/>
        </p:nvSpPr>
        <p:spPr>
          <a:xfrm rot="3216950">
            <a:off x="4477893" y="2426812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Down Arrow 4">
            <a:extLst>
              <a:ext uri="{FF2B5EF4-FFF2-40B4-BE49-F238E27FC236}">
                <a16:creationId xmlns:a16="http://schemas.microsoft.com/office/drawing/2014/main" id="{BAC6C01C-9FF9-6148-869F-137F6C383821}"/>
              </a:ext>
            </a:extLst>
          </p:cNvPr>
          <p:cNvSpPr/>
          <p:nvPr/>
        </p:nvSpPr>
        <p:spPr>
          <a:xfrm rot="18383050" flipH="1">
            <a:off x="6240793" y="2426814"/>
            <a:ext cx="484632" cy="978408"/>
          </a:xfrm>
          <a:prstGeom prst="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B84E0E-9606-01F2-4193-2A6D312EAE22}"/>
              </a:ext>
            </a:extLst>
          </p:cNvPr>
          <p:cNvSpPr txBox="1"/>
          <p:nvPr/>
        </p:nvSpPr>
        <p:spPr>
          <a:xfrm>
            <a:off x="451104" y="3657182"/>
            <a:ext cx="5218221" cy="20313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IT"/>
              <a:t>One 2-qubit gate at a time in a manually optimized scheme</a:t>
            </a:r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2CB9AE-6075-76F6-4E14-CDEFD939EE2D}"/>
              </a:ext>
            </a:extLst>
          </p:cNvPr>
          <p:cNvSpPr txBox="1"/>
          <p:nvPr/>
        </p:nvSpPr>
        <p:spPr>
          <a:xfrm>
            <a:off x="6522677" y="3657182"/>
            <a:ext cx="5934456" cy="9705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1pPr>
            <a:lvl2pPr marL="685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b="0" i="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defRPr>
            </a:lvl5pPr>
            <a:lvl6pPr marL="25146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r>
              <a:rPr lang="en-IT"/>
              <a:t>Using multi-agent path finding algorithms for parallelism</a:t>
            </a:r>
          </a:p>
        </p:txBody>
      </p:sp>
    </p:spTree>
    <p:extLst>
      <p:ext uri="{BB962C8B-B14F-4D97-AF65-F5344CB8AC3E}">
        <p14:creationId xmlns:p14="http://schemas.microsoft.com/office/powerpoint/2010/main" val="280592772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908F79-917D-A208-CA98-70E6E1FB6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6</a:t>
            </a:fld>
            <a:endParaRPr lang="en-CA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4A23F5B3-A6B3-D729-03B5-3BBFDCE8F06C}"/>
              </a:ext>
            </a:extLst>
          </p:cNvPr>
          <p:cNvSpPr/>
          <p:nvPr/>
        </p:nvSpPr>
        <p:spPr>
          <a:xfrm>
            <a:off x="3425952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5F082D0-B09D-EA9D-04B7-2C4DF36A32F7}"/>
              </a:ext>
            </a:extLst>
          </p:cNvPr>
          <p:cNvSpPr/>
          <p:nvPr/>
        </p:nvSpPr>
        <p:spPr>
          <a:xfrm>
            <a:off x="4151376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4FB3BD3F-C2DF-1B8A-E29F-715D735FA7CA}"/>
              </a:ext>
            </a:extLst>
          </p:cNvPr>
          <p:cNvSpPr/>
          <p:nvPr/>
        </p:nvSpPr>
        <p:spPr>
          <a:xfrm>
            <a:off x="4907280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55351439-D9FA-9BDD-4176-96D2EC8B8020}"/>
              </a:ext>
            </a:extLst>
          </p:cNvPr>
          <p:cNvSpPr/>
          <p:nvPr/>
        </p:nvSpPr>
        <p:spPr>
          <a:xfrm>
            <a:off x="5632704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5FA8CBCE-3E40-505B-D11A-3166450164B8}"/>
              </a:ext>
            </a:extLst>
          </p:cNvPr>
          <p:cNvSpPr/>
          <p:nvPr/>
        </p:nvSpPr>
        <p:spPr>
          <a:xfrm>
            <a:off x="6345936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0F1EE47E-1388-778A-1D7F-98C3AC12CBD3}"/>
              </a:ext>
            </a:extLst>
          </p:cNvPr>
          <p:cNvSpPr/>
          <p:nvPr/>
        </p:nvSpPr>
        <p:spPr>
          <a:xfrm>
            <a:off x="3425952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16E767B6-3026-6C8A-4D2C-07DA6126A041}"/>
              </a:ext>
            </a:extLst>
          </p:cNvPr>
          <p:cNvSpPr/>
          <p:nvPr/>
        </p:nvSpPr>
        <p:spPr>
          <a:xfrm>
            <a:off x="4151376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04B06E2C-C1B2-305C-1BCA-CCADD8F7022E}"/>
              </a:ext>
            </a:extLst>
          </p:cNvPr>
          <p:cNvSpPr/>
          <p:nvPr/>
        </p:nvSpPr>
        <p:spPr>
          <a:xfrm>
            <a:off x="4907280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9DC3436A-C7A6-1474-AC3A-39E9A125D69A}"/>
              </a:ext>
            </a:extLst>
          </p:cNvPr>
          <p:cNvSpPr/>
          <p:nvPr/>
        </p:nvSpPr>
        <p:spPr>
          <a:xfrm>
            <a:off x="5632704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6C71210-EDC5-FDA1-6D08-E690A9337633}"/>
              </a:ext>
            </a:extLst>
          </p:cNvPr>
          <p:cNvSpPr/>
          <p:nvPr/>
        </p:nvSpPr>
        <p:spPr>
          <a:xfrm>
            <a:off x="6345936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6DDBBC76-1600-D07F-0599-A72644EA6047}"/>
              </a:ext>
            </a:extLst>
          </p:cNvPr>
          <p:cNvSpPr/>
          <p:nvPr/>
        </p:nvSpPr>
        <p:spPr>
          <a:xfrm>
            <a:off x="3456432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60ED4E8-5981-70F2-78B4-B00B18F37059}"/>
              </a:ext>
            </a:extLst>
          </p:cNvPr>
          <p:cNvSpPr/>
          <p:nvPr/>
        </p:nvSpPr>
        <p:spPr>
          <a:xfrm>
            <a:off x="4181856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22E6E9D2-AB79-6D72-6D03-C22E0341938E}"/>
              </a:ext>
            </a:extLst>
          </p:cNvPr>
          <p:cNvSpPr/>
          <p:nvPr/>
        </p:nvSpPr>
        <p:spPr>
          <a:xfrm>
            <a:off x="4937760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E2B3CF8A-D752-4911-22C3-F05B88B87D14}"/>
              </a:ext>
            </a:extLst>
          </p:cNvPr>
          <p:cNvSpPr/>
          <p:nvPr/>
        </p:nvSpPr>
        <p:spPr>
          <a:xfrm>
            <a:off x="5663184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CC07E0FA-1CF8-5869-4384-0C308C724AF5}"/>
              </a:ext>
            </a:extLst>
          </p:cNvPr>
          <p:cNvSpPr/>
          <p:nvPr/>
        </p:nvSpPr>
        <p:spPr>
          <a:xfrm>
            <a:off x="6376416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0CDD898-7D70-1064-B51E-3995C054F287}"/>
              </a:ext>
            </a:extLst>
          </p:cNvPr>
          <p:cNvSpPr/>
          <p:nvPr/>
        </p:nvSpPr>
        <p:spPr>
          <a:xfrm>
            <a:off x="6345936" y="283784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795439EA-ECF6-AA73-105F-FF26659876B2}"/>
              </a:ext>
            </a:extLst>
          </p:cNvPr>
          <p:cNvSpPr/>
          <p:nvPr/>
        </p:nvSpPr>
        <p:spPr>
          <a:xfrm>
            <a:off x="6345936" y="428564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4F0582CA-D449-D57D-C797-5BFD10F20130}"/>
              </a:ext>
            </a:extLst>
          </p:cNvPr>
          <p:cNvSpPr/>
          <p:nvPr/>
        </p:nvSpPr>
        <p:spPr>
          <a:xfrm>
            <a:off x="4901184" y="428564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BFA107E9-7A03-2841-605E-0337C42850CA}"/>
              </a:ext>
            </a:extLst>
          </p:cNvPr>
          <p:cNvSpPr/>
          <p:nvPr/>
        </p:nvSpPr>
        <p:spPr>
          <a:xfrm>
            <a:off x="3456432" y="4239927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21DAAC62-9A9B-AB54-62D3-55F78EAD1CC5}"/>
              </a:ext>
            </a:extLst>
          </p:cNvPr>
          <p:cNvSpPr/>
          <p:nvPr/>
        </p:nvSpPr>
        <p:spPr>
          <a:xfrm>
            <a:off x="3456432" y="285613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573EB239-3BE6-7E75-585A-5C05B6EBF672}"/>
              </a:ext>
            </a:extLst>
          </p:cNvPr>
          <p:cNvSpPr/>
          <p:nvPr/>
        </p:nvSpPr>
        <p:spPr>
          <a:xfrm>
            <a:off x="4901184" y="281041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D090752D-56C0-A03C-33EB-3169DAA15BA1}"/>
              </a:ext>
            </a:extLst>
          </p:cNvPr>
          <p:cNvSpPr/>
          <p:nvPr/>
        </p:nvSpPr>
        <p:spPr>
          <a:xfrm>
            <a:off x="7040880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5BBBAD8A-478A-FCAF-22B3-B5FCD5E74553}"/>
              </a:ext>
            </a:extLst>
          </p:cNvPr>
          <p:cNvSpPr/>
          <p:nvPr/>
        </p:nvSpPr>
        <p:spPr>
          <a:xfrm>
            <a:off x="7754112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3C5A918C-30A0-B8C8-A248-FAE462B67469}"/>
              </a:ext>
            </a:extLst>
          </p:cNvPr>
          <p:cNvSpPr/>
          <p:nvPr/>
        </p:nvSpPr>
        <p:spPr>
          <a:xfrm>
            <a:off x="7040880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9DC3DF10-6179-544B-AACB-02FBE0C218AB}"/>
              </a:ext>
            </a:extLst>
          </p:cNvPr>
          <p:cNvSpPr/>
          <p:nvPr/>
        </p:nvSpPr>
        <p:spPr>
          <a:xfrm>
            <a:off x="7754112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7AD6E8FB-5C84-1CDD-708B-50CE7DB44D57}"/>
              </a:ext>
            </a:extLst>
          </p:cNvPr>
          <p:cNvSpPr/>
          <p:nvPr/>
        </p:nvSpPr>
        <p:spPr>
          <a:xfrm>
            <a:off x="7071360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82C30F9E-85B4-0262-3DA9-B07D364C062E}"/>
              </a:ext>
            </a:extLst>
          </p:cNvPr>
          <p:cNvSpPr/>
          <p:nvPr/>
        </p:nvSpPr>
        <p:spPr>
          <a:xfrm>
            <a:off x="7784592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BAB75B07-351D-2E12-9E41-641D57A9C064}"/>
              </a:ext>
            </a:extLst>
          </p:cNvPr>
          <p:cNvSpPr/>
          <p:nvPr/>
        </p:nvSpPr>
        <p:spPr>
          <a:xfrm>
            <a:off x="7754112" y="283784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1A28BFE0-2D77-0861-B558-5D2230F131E8}"/>
              </a:ext>
            </a:extLst>
          </p:cNvPr>
          <p:cNvSpPr/>
          <p:nvPr/>
        </p:nvSpPr>
        <p:spPr>
          <a:xfrm>
            <a:off x="7790688" y="429173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EE42E0ED-70C1-A821-C8AF-AE01F5262D83}"/>
              </a:ext>
            </a:extLst>
          </p:cNvPr>
          <p:cNvSpPr/>
          <p:nvPr/>
        </p:nvSpPr>
        <p:spPr>
          <a:xfrm>
            <a:off x="4151376" y="2856138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C43DDBD9-3A75-B00D-32CD-16F9B7BBC602}"/>
              </a:ext>
            </a:extLst>
          </p:cNvPr>
          <p:cNvSpPr/>
          <p:nvPr/>
        </p:nvSpPr>
        <p:spPr>
          <a:xfrm>
            <a:off x="7037832" y="2856134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32CE01A2-11E9-1995-04A6-481C3136B48A}"/>
              </a:ext>
            </a:extLst>
          </p:cNvPr>
          <p:cNvSpPr/>
          <p:nvPr/>
        </p:nvSpPr>
        <p:spPr>
          <a:xfrm>
            <a:off x="7071360" y="431308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C32806C4-062B-7417-5F42-7B0363F12A09}"/>
              </a:ext>
            </a:extLst>
          </p:cNvPr>
          <p:cNvSpPr/>
          <p:nvPr/>
        </p:nvSpPr>
        <p:spPr>
          <a:xfrm>
            <a:off x="5620512" y="4276503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3330F8B3-5FFE-2E73-5825-98CF299BD70C}"/>
              </a:ext>
            </a:extLst>
          </p:cNvPr>
          <p:cNvSpPr/>
          <p:nvPr/>
        </p:nvSpPr>
        <p:spPr>
          <a:xfrm>
            <a:off x="4126992" y="431308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CB05649C-5671-3F49-062B-BDB723BA2E6B}"/>
              </a:ext>
            </a:extLst>
          </p:cNvPr>
          <p:cNvSpPr/>
          <p:nvPr/>
        </p:nvSpPr>
        <p:spPr>
          <a:xfrm>
            <a:off x="5596128" y="2856134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4" name="Title 1">
            <a:extLst>
              <a:ext uri="{FF2B5EF4-FFF2-40B4-BE49-F238E27FC236}">
                <a16:creationId xmlns:a16="http://schemas.microsoft.com/office/drawing/2014/main" id="{BBAB3DE4-12E7-CA09-52D6-64ABBE70A1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IT"/>
              <a:t>Using a simpler grid</a:t>
            </a:r>
          </a:p>
        </p:txBody>
      </p:sp>
    </p:spTree>
    <p:extLst>
      <p:ext uri="{BB962C8B-B14F-4D97-AF65-F5344CB8AC3E}">
        <p14:creationId xmlns:p14="http://schemas.microsoft.com/office/powerpoint/2010/main" val="35027625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E0E609-91C0-7617-E624-0AD4716622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2C86-C65D-C754-4019-EBD7354BC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Using a simpler grid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0ACFB5-1E1F-2E9E-11B8-366D8DA4E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7</a:t>
            </a:fld>
            <a:endParaRPr lang="en-CA"/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3C3415FB-66A9-1183-9BAB-6A6E98815B60}"/>
              </a:ext>
            </a:extLst>
          </p:cNvPr>
          <p:cNvSpPr/>
          <p:nvPr/>
        </p:nvSpPr>
        <p:spPr>
          <a:xfrm>
            <a:off x="3425952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4C5E56C9-9512-EE20-006D-D5CAADD28A37}"/>
              </a:ext>
            </a:extLst>
          </p:cNvPr>
          <p:cNvSpPr/>
          <p:nvPr/>
        </p:nvSpPr>
        <p:spPr>
          <a:xfrm>
            <a:off x="4151376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84FEF8F3-D0C2-2FC9-12B3-69A6E7FDB0B5}"/>
              </a:ext>
            </a:extLst>
          </p:cNvPr>
          <p:cNvSpPr/>
          <p:nvPr/>
        </p:nvSpPr>
        <p:spPr>
          <a:xfrm>
            <a:off x="4907280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90F22E90-7AEA-A8C7-FE1A-70CFB0B6B785}"/>
              </a:ext>
            </a:extLst>
          </p:cNvPr>
          <p:cNvSpPr/>
          <p:nvPr/>
        </p:nvSpPr>
        <p:spPr>
          <a:xfrm>
            <a:off x="5632704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B2AE382E-55BC-B2C5-C3D3-9C04C1428433}"/>
              </a:ext>
            </a:extLst>
          </p:cNvPr>
          <p:cNvSpPr/>
          <p:nvPr/>
        </p:nvSpPr>
        <p:spPr>
          <a:xfrm>
            <a:off x="6345936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94450D6A-7376-CB85-25C3-B079A8D54540}"/>
              </a:ext>
            </a:extLst>
          </p:cNvPr>
          <p:cNvSpPr/>
          <p:nvPr/>
        </p:nvSpPr>
        <p:spPr>
          <a:xfrm>
            <a:off x="3425952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62084461-DE82-884B-7579-87796A4435D5}"/>
              </a:ext>
            </a:extLst>
          </p:cNvPr>
          <p:cNvSpPr/>
          <p:nvPr/>
        </p:nvSpPr>
        <p:spPr>
          <a:xfrm>
            <a:off x="4151376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D7996DEA-A795-B128-E11C-779D2A2030DA}"/>
              </a:ext>
            </a:extLst>
          </p:cNvPr>
          <p:cNvSpPr/>
          <p:nvPr/>
        </p:nvSpPr>
        <p:spPr>
          <a:xfrm>
            <a:off x="4907280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7E18DF7A-708A-D671-C4BE-FA741DA0D9BE}"/>
              </a:ext>
            </a:extLst>
          </p:cNvPr>
          <p:cNvSpPr/>
          <p:nvPr/>
        </p:nvSpPr>
        <p:spPr>
          <a:xfrm>
            <a:off x="5632704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8" name="Oval 97">
            <a:extLst>
              <a:ext uri="{FF2B5EF4-FFF2-40B4-BE49-F238E27FC236}">
                <a16:creationId xmlns:a16="http://schemas.microsoft.com/office/drawing/2014/main" id="{7AAB5A14-39D0-8217-AAC8-CDB95F080CF3}"/>
              </a:ext>
            </a:extLst>
          </p:cNvPr>
          <p:cNvSpPr/>
          <p:nvPr/>
        </p:nvSpPr>
        <p:spPr>
          <a:xfrm>
            <a:off x="6345936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9" name="Oval 98">
            <a:extLst>
              <a:ext uri="{FF2B5EF4-FFF2-40B4-BE49-F238E27FC236}">
                <a16:creationId xmlns:a16="http://schemas.microsoft.com/office/drawing/2014/main" id="{C0F6DC27-84B5-17C3-D944-FB8FA05A5BCE}"/>
              </a:ext>
            </a:extLst>
          </p:cNvPr>
          <p:cNvSpPr/>
          <p:nvPr/>
        </p:nvSpPr>
        <p:spPr>
          <a:xfrm>
            <a:off x="3456432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0" name="Oval 99">
            <a:extLst>
              <a:ext uri="{FF2B5EF4-FFF2-40B4-BE49-F238E27FC236}">
                <a16:creationId xmlns:a16="http://schemas.microsoft.com/office/drawing/2014/main" id="{9C68AD65-B307-A6B3-0553-6E7C275901CB}"/>
              </a:ext>
            </a:extLst>
          </p:cNvPr>
          <p:cNvSpPr/>
          <p:nvPr/>
        </p:nvSpPr>
        <p:spPr>
          <a:xfrm>
            <a:off x="4181856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1" name="Oval 100">
            <a:extLst>
              <a:ext uri="{FF2B5EF4-FFF2-40B4-BE49-F238E27FC236}">
                <a16:creationId xmlns:a16="http://schemas.microsoft.com/office/drawing/2014/main" id="{389BB7C7-7ECE-AC52-F1BB-FC3F20517892}"/>
              </a:ext>
            </a:extLst>
          </p:cNvPr>
          <p:cNvSpPr/>
          <p:nvPr/>
        </p:nvSpPr>
        <p:spPr>
          <a:xfrm>
            <a:off x="4937760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2" name="Oval 101">
            <a:extLst>
              <a:ext uri="{FF2B5EF4-FFF2-40B4-BE49-F238E27FC236}">
                <a16:creationId xmlns:a16="http://schemas.microsoft.com/office/drawing/2014/main" id="{FB071E05-8245-D735-716C-F668BD27AB6C}"/>
              </a:ext>
            </a:extLst>
          </p:cNvPr>
          <p:cNvSpPr/>
          <p:nvPr/>
        </p:nvSpPr>
        <p:spPr>
          <a:xfrm>
            <a:off x="5663184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3" name="Oval 102">
            <a:extLst>
              <a:ext uri="{FF2B5EF4-FFF2-40B4-BE49-F238E27FC236}">
                <a16:creationId xmlns:a16="http://schemas.microsoft.com/office/drawing/2014/main" id="{E3A41BA1-6C28-E6A0-04B3-2FC3B93AEAA1}"/>
              </a:ext>
            </a:extLst>
          </p:cNvPr>
          <p:cNvSpPr/>
          <p:nvPr/>
        </p:nvSpPr>
        <p:spPr>
          <a:xfrm>
            <a:off x="6376416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4" name="Oval 103">
            <a:extLst>
              <a:ext uri="{FF2B5EF4-FFF2-40B4-BE49-F238E27FC236}">
                <a16:creationId xmlns:a16="http://schemas.microsoft.com/office/drawing/2014/main" id="{FF1E4A64-66BB-1498-781E-11417148081D}"/>
              </a:ext>
            </a:extLst>
          </p:cNvPr>
          <p:cNvSpPr/>
          <p:nvPr/>
        </p:nvSpPr>
        <p:spPr>
          <a:xfrm>
            <a:off x="6345936" y="283784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5" name="Oval 104">
            <a:extLst>
              <a:ext uri="{FF2B5EF4-FFF2-40B4-BE49-F238E27FC236}">
                <a16:creationId xmlns:a16="http://schemas.microsoft.com/office/drawing/2014/main" id="{4E90A124-2BDA-9787-8B6B-B879108CF480}"/>
              </a:ext>
            </a:extLst>
          </p:cNvPr>
          <p:cNvSpPr/>
          <p:nvPr/>
        </p:nvSpPr>
        <p:spPr>
          <a:xfrm>
            <a:off x="6345936" y="428564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6" name="Oval 105">
            <a:extLst>
              <a:ext uri="{FF2B5EF4-FFF2-40B4-BE49-F238E27FC236}">
                <a16:creationId xmlns:a16="http://schemas.microsoft.com/office/drawing/2014/main" id="{6032BEAE-706B-2A1A-28B5-B105AEDFE272}"/>
              </a:ext>
            </a:extLst>
          </p:cNvPr>
          <p:cNvSpPr/>
          <p:nvPr/>
        </p:nvSpPr>
        <p:spPr>
          <a:xfrm>
            <a:off x="4901184" y="428564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7" name="Oval 106">
            <a:extLst>
              <a:ext uri="{FF2B5EF4-FFF2-40B4-BE49-F238E27FC236}">
                <a16:creationId xmlns:a16="http://schemas.microsoft.com/office/drawing/2014/main" id="{BCE3C479-AE84-408B-B252-8EF2DF4883BA}"/>
              </a:ext>
            </a:extLst>
          </p:cNvPr>
          <p:cNvSpPr/>
          <p:nvPr/>
        </p:nvSpPr>
        <p:spPr>
          <a:xfrm>
            <a:off x="3456432" y="4239927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8" name="Oval 107">
            <a:extLst>
              <a:ext uri="{FF2B5EF4-FFF2-40B4-BE49-F238E27FC236}">
                <a16:creationId xmlns:a16="http://schemas.microsoft.com/office/drawing/2014/main" id="{2F1B2333-DBEA-826D-0A73-52CE342AC298}"/>
              </a:ext>
            </a:extLst>
          </p:cNvPr>
          <p:cNvSpPr/>
          <p:nvPr/>
        </p:nvSpPr>
        <p:spPr>
          <a:xfrm>
            <a:off x="3456432" y="285613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09" name="Oval 108">
            <a:extLst>
              <a:ext uri="{FF2B5EF4-FFF2-40B4-BE49-F238E27FC236}">
                <a16:creationId xmlns:a16="http://schemas.microsoft.com/office/drawing/2014/main" id="{35AFC945-5EF3-1B58-59FD-5A182D775D68}"/>
              </a:ext>
            </a:extLst>
          </p:cNvPr>
          <p:cNvSpPr/>
          <p:nvPr/>
        </p:nvSpPr>
        <p:spPr>
          <a:xfrm>
            <a:off x="4901184" y="281041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0" name="Oval 109">
            <a:extLst>
              <a:ext uri="{FF2B5EF4-FFF2-40B4-BE49-F238E27FC236}">
                <a16:creationId xmlns:a16="http://schemas.microsoft.com/office/drawing/2014/main" id="{50A97D50-341D-DBBC-5E65-25BC86E218A8}"/>
              </a:ext>
            </a:extLst>
          </p:cNvPr>
          <p:cNvSpPr/>
          <p:nvPr/>
        </p:nvSpPr>
        <p:spPr>
          <a:xfrm>
            <a:off x="7040880" y="214595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CB9988A-68D9-76C8-F7A2-38DCAF190389}"/>
              </a:ext>
            </a:extLst>
          </p:cNvPr>
          <p:cNvSpPr/>
          <p:nvPr/>
        </p:nvSpPr>
        <p:spPr>
          <a:xfrm>
            <a:off x="7040880" y="3529743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4" name="Oval 113">
            <a:extLst>
              <a:ext uri="{FF2B5EF4-FFF2-40B4-BE49-F238E27FC236}">
                <a16:creationId xmlns:a16="http://schemas.microsoft.com/office/drawing/2014/main" id="{95728AA2-BF32-D8D1-7340-5EB2EF1274B8}"/>
              </a:ext>
            </a:extLst>
          </p:cNvPr>
          <p:cNvSpPr/>
          <p:nvPr/>
        </p:nvSpPr>
        <p:spPr>
          <a:xfrm>
            <a:off x="7071360" y="4950112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B3AF55F7-15D5-BB37-2112-7A996933D68A}"/>
              </a:ext>
            </a:extLst>
          </p:cNvPr>
          <p:cNvSpPr/>
          <p:nvPr/>
        </p:nvSpPr>
        <p:spPr>
          <a:xfrm>
            <a:off x="4151376" y="2856138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19" name="Oval 118">
            <a:extLst>
              <a:ext uri="{FF2B5EF4-FFF2-40B4-BE49-F238E27FC236}">
                <a16:creationId xmlns:a16="http://schemas.microsoft.com/office/drawing/2014/main" id="{95C712E2-51B3-BFE9-72AD-3560F8846BA9}"/>
              </a:ext>
            </a:extLst>
          </p:cNvPr>
          <p:cNvSpPr/>
          <p:nvPr/>
        </p:nvSpPr>
        <p:spPr>
          <a:xfrm>
            <a:off x="7037832" y="2856134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0" name="Oval 119">
            <a:extLst>
              <a:ext uri="{FF2B5EF4-FFF2-40B4-BE49-F238E27FC236}">
                <a16:creationId xmlns:a16="http://schemas.microsoft.com/office/drawing/2014/main" id="{2D3E1FB5-FA76-F24B-D7A1-368CF880F694}"/>
              </a:ext>
            </a:extLst>
          </p:cNvPr>
          <p:cNvSpPr/>
          <p:nvPr/>
        </p:nvSpPr>
        <p:spPr>
          <a:xfrm>
            <a:off x="7071360" y="431308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1" name="Oval 120">
            <a:extLst>
              <a:ext uri="{FF2B5EF4-FFF2-40B4-BE49-F238E27FC236}">
                <a16:creationId xmlns:a16="http://schemas.microsoft.com/office/drawing/2014/main" id="{55711B5F-0158-58FC-290B-C52866B87744}"/>
              </a:ext>
            </a:extLst>
          </p:cNvPr>
          <p:cNvSpPr/>
          <p:nvPr/>
        </p:nvSpPr>
        <p:spPr>
          <a:xfrm>
            <a:off x="5620512" y="4276503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01848B37-D911-6473-BE0F-3EE5A661E037}"/>
              </a:ext>
            </a:extLst>
          </p:cNvPr>
          <p:cNvSpPr/>
          <p:nvPr/>
        </p:nvSpPr>
        <p:spPr>
          <a:xfrm>
            <a:off x="4126992" y="431308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1E2D2887-7A71-EE81-35E3-41334B621FF2}"/>
              </a:ext>
            </a:extLst>
          </p:cNvPr>
          <p:cNvSpPr/>
          <p:nvPr/>
        </p:nvSpPr>
        <p:spPr>
          <a:xfrm>
            <a:off x="5596128" y="2856134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1940351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A7459-F8F0-B4A7-587E-3D2D5E062B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67F391-CFA8-B5BF-1086-DB2AAC0D6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T"/>
              <a:t>Defining starting positions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B44D1C5-F3FC-2A50-0E25-7CAB3BE442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8</a:t>
            </a:fld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E6CB7E0-11FF-FEDA-8EEF-43AFE26D4469}"/>
              </a:ext>
            </a:extLst>
          </p:cNvPr>
          <p:cNvSpPr/>
          <p:nvPr/>
        </p:nvSpPr>
        <p:spPr>
          <a:xfrm>
            <a:off x="2737104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D7C92FBD-81CF-84F5-2605-6BBB9DD6527B}"/>
              </a:ext>
            </a:extLst>
          </p:cNvPr>
          <p:cNvSpPr/>
          <p:nvPr/>
        </p:nvSpPr>
        <p:spPr>
          <a:xfrm>
            <a:off x="3462528" y="21227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B1C21EC-CCF3-1A9E-FCE8-744CC0DCFA31}"/>
              </a:ext>
            </a:extLst>
          </p:cNvPr>
          <p:cNvSpPr/>
          <p:nvPr/>
        </p:nvSpPr>
        <p:spPr>
          <a:xfrm>
            <a:off x="4175760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501C27AD-1E19-BC79-B5B7-C87614E9080A}"/>
              </a:ext>
            </a:extLst>
          </p:cNvPr>
          <p:cNvSpPr/>
          <p:nvPr/>
        </p:nvSpPr>
        <p:spPr>
          <a:xfrm>
            <a:off x="273710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DEFB151C-1F18-6A0F-8198-4F4285E9C57A}"/>
              </a:ext>
            </a:extLst>
          </p:cNvPr>
          <p:cNvSpPr/>
          <p:nvPr/>
        </p:nvSpPr>
        <p:spPr>
          <a:xfrm>
            <a:off x="3462528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6340DE03-44C2-2D66-57B7-339195155E50}"/>
              </a:ext>
            </a:extLst>
          </p:cNvPr>
          <p:cNvSpPr/>
          <p:nvPr/>
        </p:nvSpPr>
        <p:spPr>
          <a:xfrm>
            <a:off x="4175760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799E1409-61AD-E1AC-38DF-F9A58A5F3F12}"/>
              </a:ext>
            </a:extLst>
          </p:cNvPr>
          <p:cNvSpPr/>
          <p:nvPr/>
        </p:nvSpPr>
        <p:spPr>
          <a:xfrm>
            <a:off x="2767584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0F97FF60-0DB4-24DD-5135-41B27251CA8B}"/>
              </a:ext>
            </a:extLst>
          </p:cNvPr>
          <p:cNvSpPr/>
          <p:nvPr/>
        </p:nvSpPr>
        <p:spPr>
          <a:xfrm>
            <a:off x="4206240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59EEAEEB-EA11-D787-DE24-5FC5033774EA}"/>
              </a:ext>
            </a:extLst>
          </p:cNvPr>
          <p:cNvSpPr/>
          <p:nvPr/>
        </p:nvSpPr>
        <p:spPr>
          <a:xfrm>
            <a:off x="4175760" y="281463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7214B95B-EFD9-7162-6667-BBEFE733937D}"/>
              </a:ext>
            </a:extLst>
          </p:cNvPr>
          <p:cNvSpPr/>
          <p:nvPr/>
        </p:nvSpPr>
        <p:spPr>
          <a:xfrm>
            <a:off x="4175760" y="426243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789E990C-D7FB-9598-43CA-B61A539577FB}"/>
              </a:ext>
            </a:extLst>
          </p:cNvPr>
          <p:cNvSpPr/>
          <p:nvPr/>
        </p:nvSpPr>
        <p:spPr>
          <a:xfrm>
            <a:off x="2731008" y="2787204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18DC926-13BE-8D28-0979-5665C974D180}"/>
              </a:ext>
            </a:extLst>
          </p:cNvPr>
          <p:cNvSpPr/>
          <p:nvPr/>
        </p:nvSpPr>
        <p:spPr>
          <a:xfrm>
            <a:off x="4870704" y="21227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61CE56C5-A07D-B8BD-2DC2-1E2C02992022}"/>
              </a:ext>
            </a:extLst>
          </p:cNvPr>
          <p:cNvSpPr/>
          <p:nvPr/>
        </p:nvSpPr>
        <p:spPr>
          <a:xfrm>
            <a:off x="5583936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5464ACC6-9171-B5BA-95FF-4BB73728D4AF}"/>
              </a:ext>
            </a:extLst>
          </p:cNvPr>
          <p:cNvSpPr/>
          <p:nvPr/>
        </p:nvSpPr>
        <p:spPr>
          <a:xfrm>
            <a:off x="487070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B3A67A9-73DB-8518-6B5B-986C6B3E68A5}"/>
              </a:ext>
            </a:extLst>
          </p:cNvPr>
          <p:cNvSpPr/>
          <p:nvPr/>
        </p:nvSpPr>
        <p:spPr>
          <a:xfrm>
            <a:off x="5583936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765986E7-6B49-54B9-F2B5-5B19DFE1BFF8}"/>
              </a:ext>
            </a:extLst>
          </p:cNvPr>
          <p:cNvSpPr/>
          <p:nvPr/>
        </p:nvSpPr>
        <p:spPr>
          <a:xfrm>
            <a:off x="5614416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C8267B9E-83F7-0969-0999-CA444D08CC3A}"/>
              </a:ext>
            </a:extLst>
          </p:cNvPr>
          <p:cNvSpPr/>
          <p:nvPr/>
        </p:nvSpPr>
        <p:spPr>
          <a:xfrm>
            <a:off x="4867656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56D9C245-3E7C-B664-8A1B-4348601EDB6F}"/>
              </a:ext>
            </a:extLst>
          </p:cNvPr>
          <p:cNvSpPr/>
          <p:nvPr/>
        </p:nvSpPr>
        <p:spPr>
          <a:xfrm>
            <a:off x="4901184" y="42898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9099D539-A441-DF90-52D2-CAB974496520}"/>
              </a:ext>
            </a:extLst>
          </p:cNvPr>
          <p:cNvSpPr/>
          <p:nvPr/>
        </p:nvSpPr>
        <p:spPr>
          <a:xfrm>
            <a:off x="3450336" y="4253289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2922A537-5159-F1BB-1D6F-FA5A464B97EA}"/>
              </a:ext>
            </a:extLst>
          </p:cNvPr>
          <p:cNvSpPr/>
          <p:nvPr/>
        </p:nvSpPr>
        <p:spPr>
          <a:xfrm>
            <a:off x="3425952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BE1816E7-C8F3-D67A-F841-7BA6B385FA26}"/>
              </a:ext>
            </a:extLst>
          </p:cNvPr>
          <p:cNvSpPr/>
          <p:nvPr/>
        </p:nvSpPr>
        <p:spPr>
          <a:xfrm>
            <a:off x="2761488" y="4280880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5" name="Oval 74">
            <a:extLst>
              <a:ext uri="{FF2B5EF4-FFF2-40B4-BE49-F238E27FC236}">
                <a16:creationId xmlns:a16="http://schemas.microsoft.com/office/drawing/2014/main" id="{25A9CE3E-4F85-BFB7-1283-46DA6AAB6134}"/>
              </a:ext>
            </a:extLst>
          </p:cNvPr>
          <p:cNvSpPr/>
          <p:nvPr/>
        </p:nvSpPr>
        <p:spPr>
          <a:xfrm>
            <a:off x="5559552" y="282955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6175DE1-62E7-E9A4-B479-90171F747C49}"/>
              </a:ext>
            </a:extLst>
          </p:cNvPr>
          <p:cNvSpPr/>
          <p:nvPr/>
        </p:nvSpPr>
        <p:spPr>
          <a:xfrm>
            <a:off x="4910328" y="496347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7" name="Oval 76">
            <a:extLst>
              <a:ext uri="{FF2B5EF4-FFF2-40B4-BE49-F238E27FC236}">
                <a16:creationId xmlns:a16="http://schemas.microsoft.com/office/drawing/2014/main" id="{171FE5EB-1B85-2094-E86F-3B5001E7856B}"/>
              </a:ext>
            </a:extLst>
          </p:cNvPr>
          <p:cNvSpPr/>
          <p:nvPr/>
        </p:nvSpPr>
        <p:spPr>
          <a:xfrm>
            <a:off x="3462528" y="492689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1F3C7BD0-BD4F-F4D4-8C3C-B73D8201B2E6}"/>
              </a:ext>
            </a:extLst>
          </p:cNvPr>
          <p:cNvSpPr/>
          <p:nvPr/>
        </p:nvSpPr>
        <p:spPr>
          <a:xfrm>
            <a:off x="5559552" y="430862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pic>
        <p:nvPicPr>
          <p:cNvPr id="91" name="Picture 90" descr="A diagram with text and circles&#10;&#10;AI-generated content may be incorrect.">
            <a:extLst>
              <a:ext uri="{FF2B5EF4-FFF2-40B4-BE49-F238E27FC236}">
                <a16:creationId xmlns:a16="http://schemas.microsoft.com/office/drawing/2014/main" id="{B5065D0D-7F89-98EE-400B-CDA76D26B8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8" y="3131626"/>
            <a:ext cx="2159000" cy="1524000"/>
          </a:xfrm>
          <a:prstGeom prst="rect">
            <a:avLst/>
          </a:prstGeom>
        </p:spPr>
      </p:pic>
      <p:sp>
        <p:nvSpPr>
          <p:cNvPr id="92" name="TextBox 91">
            <a:extLst>
              <a:ext uri="{FF2B5EF4-FFF2-40B4-BE49-F238E27FC236}">
                <a16:creationId xmlns:a16="http://schemas.microsoft.com/office/drawing/2014/main" id="{87B2A8E7-9AD8-8F68-5860-5A95A62209FA}"/>
              </a:ext>
            </a:extLst>
          </p:cNvPr>
          <p:cNvSpPr txBox="1"/>
          <p:nvPr/>
        </p:nvSpPr>
        <p:spPr>
          <a:xfrm>
            <a:off x="7418832" y="2122736"/>
            <a:ext cx="4206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Simpler grid is enough with this “one interaction at a time”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Define convenient starting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Ions move back to their starting position</a:t>
            </a:r>
          </a:p>
        </p:txBody>
      </p:sp>
      <p:sp>
        <p:nvSpPr>
          <p:cNvPr id="93" name="Oval 92">
            <a:extLst>
              <a:ext uri="{FF2B5EF4-FFF2-40B4-BE49-F238E27FC236}">
                <a16:creationId xmlns:a16="http://schemas.microsoft.com/office/drawing/2014/main" id="{E7424E11-2C24-D1B3-BCD6-6259AF391F70}"/>
              </a:ext>
            </a:extLst>
          </p:cNvPr>
          <p:cNvSpPr/>
          <p:nvPr/>
        </p:nvSpPr>
        <p:spPr>
          <a:xfrm>
            <a:off x="6260594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4" name="Oval 93">
            <a:extLst>
              <a:ext uri="{FF2B5EF4-FFF2-40B4-BE49-F238E27FC236}">
                <a16:creationId xmlns:a16="http://schemas.microsoft.com/office/drawing/2014/main" id="{EE17BCD2-2C4A-EDCB-1AA3-2763A6D2E9ED}"/>
              </a:ext>
            </a:extLst>
          </p:cNvPr>
          <p:cNvSpPr/>
          <p:nvPr/>
        </p:nvSpPr>
        <p:spPr>
          <a:xfrm>
            <a:off x="626059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5" name="Oval 94">
            <a:extLst>
              <a:ext uri="{FF2B5EF4-FFF2-40B4-BE49-F238E27FC236}">
                <a16:creationId xmlns:a16="http://schemas.microsoft.com/office/drawing/2014/main" id="{854AD782-2D84-9270-5EF4-DCE3CE1322BB}"/>
              </a:ext>
            </a:extLst>
          </p:cNvPr>
          <p:cNvSpPr/>
          <p:nvPr/>
        </p:nvSpPr>
        <p:spPr>
          <a:xfrm>
            <a:off x="6291074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6" name="Oval 95">
            <a:extLst>
              <a:ext uri="{FF2B5EF4-FFF2-40B4-BE49-F238E27FC236}">
                <a16:creationId xmlns:a16="http://schemas.microsoft.com/office/drawing/2014/main" id="{8FAFBFA3-5A8B-0ECC-803D-DBCF3C31B01B}"/>
              </a:ext>
            </a:extLst>
          </p:cNvPr>
          <p:cNvSpPr/>
          <p:nvPr/>
        </p:nvSpPr>
        <p:spPr>
          <a:xfrm>
            <a:off x="6257546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97" name="Oval 96">
            <a:extLst>
              <a:ext uri="{FF2B5EF4-FFF2-40B4-BE49-F238E27FC236}">
                <a16:creationId xmlns:a16="http://schemas.microsoft.com/office/drawing/2014/main" id="{4BA6730C-893E-529C-DB20-02848991C445}"/>
              </a:ext>
            </a:extLst>
          </p:cNvPr>
          <p:cNvSpPr/>
          <p:nvPr/>
        </p:nvSpPr>
        <p:spPr>
          <a:xfrm>
            <a:off x="6291074" y="42898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201378700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3AE4745-6949-4CD5-A9AB-CF79E07959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BA696A-081A-DD17-BCFD-FC1B105A5C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Perform an interaction</a:t>
            </a:r>
            <a:endParaRPr lang="en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A2FF62-CB45-5341-BFA8-D3EDCA01C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B4C826-877B-44E9-A1F1-3921B238178C}" type="slidenum">
              <a:rPr lang="en-CA" smtClean="0"/>
              <a:t>9</a:t>
            </a:fld>
            <a:endParaRPr lang="en-CA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F3729530-05C4-55AE-E412-4C80C80AD0A1}"/>
              </a:ext>
            </a:extLst>
          </p:cNvPr>
          <p:cNvSpPr txBox="1"/>
          <p:nvPr/>
        </p:nvSpPr>
        <p:spPr>
          <a:xfrm>
            <a:off x="7418832" y="2122736"/>
            <a:ext cx="420624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Simpler grid is enough with this “one interaction at a time” approach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Define convenient starting points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T" sz="2400"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T" sz="2400"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Ions move back to their starting position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53D294DE-9FE5-CDB5-0514-5B969EE10BFD}"/>
                  </a:ext>
                </a:extLst>
              </p14:cNvPr>
              <p14:cNvContentPartPr/>
              <p14:nvPr/>
            </p14:nvContentPartPr>
            <p14:xfrm>
              <a:off x="2881547" y="2763254"/>
              <a:ext cx="2089440" cy="1687680"/>
            </p14:xfrm>
          </p:contentPart>
        </mc:Choice>
        <mc:Fallback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53D294DE-9FE5-CDB5-0514-5B969EE10BF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27547" y="2655254"/>
                <a:ext cx="2197080" cy="190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E48A735D-845C-D6C7-20B4-D13B588AE9AD}"/>
                  </a:ext>
                </a:extLst>
              </p14:cNvPr>
              <p14:cNvContentPartPr/>
              <p14:nvPr/>
            </p14:nvContentPartPr>
            <p14:xfrm>
              <a:off x="5017427" y="2568134"/>
              <a:ext cx="695880" cy="852480"/>
            </p14:xfrm>
          </p:contentPart>
        </mc:Choice>
        <mc:Fallback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E48A735D-845C-D6C7-20B4-D13B588AE9AD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963427" y="2460134"/>
                <a:ext cx="803520" cy="1068120"/>
              </a:xfrm>
              <a:prstGeom prst="rect">
                <a:avLst/>
              </a:prstGeom>
            </p:spPr>
          </p:pic>
        </mc:Fallback>
      </mc:AlternateContent>
      <p:pic>
        <p:nvPicPr>
          <p:cNvPr id="19" name="Picture 18" descr="A diagram with text and circles&#10;&#10;AI-generated content may be incorrect.">
            <a:extLst>
              <a:ext uri="{FF2B5EF4-FFF2-40B4-BE49-F238E27FC236}">
                <a16:creationId xmlns:a16="http://schemas.microsoft.com/office/drawing/2014/main" id="{A50F51C1-CB0E-35C3-1745-44F17BECB5C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308" y="3131626"/>
            <a:ext cx="2159000" cy="1524000"/>
          </a:xfrm>
          <a:prstGeom prst="rect">
            <a:avLst/>
          </a:prstGeom>
        </p:spPr>
      </p:pic>
      <p:sp>
        <p:nvSpPr>
          <p:cNvPr id="25" name="Oval 24">
            <a:extLst>
              <a:ext uri="{FF2B5EF4-FFF2-40B4-BE49-F238E27FC236}">
                <a16:creationId xmlns:a16="http://schemas.microsoft.com/office/drawing/2014/main" id="{636C35FF-31FF-99E8-88F3-7AAD99B06050}"/>
              </a:ext>
            </a:extLst>
          </p:cNvPr>
          <p:cNvSpPr/>
          <p:nvPr/>
        </p:nvSpPr>
        <p:spPr>
          <a:xfrm>
            <a:off x="2737104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5D39AAE3-E20D-102A-16E2-BDBE855CC62B}"/>
              </a:ext>
            </a:extLst>
          </p:cNvPr>
          <p:cNvSpPr/>
          <p:nvPr/>
        </p:nvSpPr>
        <p:spPr>
          <a:xfrm>
            <a:off x="3462528" y="21227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D0C01DFE-E64B-DEDF-5DF9-A914A5D17CC7}"/>
              </a:ext>
            </a:extLst>
          </p:cNvPr>
          <p:cNvSpPr/>
          <p:nvPr/>
        </p:nvSpPr>
        <p:spPr>
          <a:xfrm>
            <a:off x="4175760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D34C78FF-CE6C-F6D7-5AFA-CE5FFE3CB7F6}"/>
              </a:ext>
            </a:extLst>
          </p:cNvPr>
          <p:cNvSpPr/>
          <p:nvPr/>
        </p:nvSpPr>
        <p:spPr>
          <a:xfrm>
            <a:off x="273710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AAB9B71F-7288-7B3A-9CDF-376E693C7814}"/>
              </a:ext>
            </a:extLst>
          </p:cNvPr>
          <p:cNvSpPr/>
          <p:nvPr/>
        </p:nvSpPr>
        <p:spPr>
          <a:xfrm>
            <a:off x="3462528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5DB187E0-EFDD-9ED5-A566-719313C88992}"/>
              </a:ext>
            </a:extLst>
          </p:cNvPr>
          <p:cNvSpPr/>
          <p:nvPr/>
        </p:nvSpPr>
        <p:spPr>
          <a:xfrm>
            <a:off x="4175760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7A4E35DC-174D-EB26-4969-AC6D1189A0EA}"/>
              </a:ext>
            </a:extLst>
          </p:cNvPr>
          <p:cNvSpPr/>
          <p:nvPr/>
        </p:nvSpPr>
        <p:spPr>
          <a:xfrm>
            <a:off x="2767584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C948B4BF-9039-7C88-BF03-D8861815461F}"/>
              </a:ext>
            </a:extLst>
          </p:cNvPr>
          <p:cNvSpPr/>
          <p:nvPr/>
        </p:nvSpPr>
        <p:spPr>
          <a:xfrm>
            <a:off x="4206240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F09BD55B-446B-E3DD-169C-8C2DC9575646}"/>
              </a:ext>
            </a:extLst>
          </p:cNvPr>
          <p:cNvSpPr/>
          <p:nvPr/>
        </p:nvSpPr>
        <p:spPr>
          <a:xfrm>
            <a:off x="4175760" y="2814634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623B96F9-A5B0-E3A0-807D-83BA0C348DDC}"/>
              </a:ext>
            </a:extLst>
          </p:cNvPr>
          <p:cNvSpPr/>
          <p:nvPr/>
        </p:nvSpPr>
        <p:spPr>
          <a:xfrm>
            <a:off x="4175760" y="4262430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FD870BBA-9EC8-CD19-7B6D-D67D2A184334}"/>
              </a:ext>
            </a:extLst>
          </p:cNvPr>
          <p:cNvSpPr/>
          <p:nvPr/>
        </p:nvSpPr>
        <p:spPr>
          <a:xfrm>
            <a:off x="2731008" y="2787204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E0EDA6AA-CB80-9272-00E7-33A3520B60D6}"/>
              </a:ext>
            </a:extLst>
          </p:cNvPr>
          <p:cNvSpPr/>
          <p:nvPr/>
        </p:nvSpPr>
        <p:spPr>
          <a:xfrm>
            <a:off x="4870704" y="2122736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BDE18AC8-0EF1-94EE-2E6D-96CB0052B529}"/>
              </a:ext>
            </a:extLst>
          </p:cNvPr>
          <p:cNvSpPr/>
          <p:nvPr/>
        </p:nvSpPr>
        <p:spPr>
          <a:xfrm>
            <a:off x="5583936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A3E87478-E984-EC01-D5EE-6964B4FE4D2F}"/>
              </a:ext>
            </a:extLst>
          </p:cNvPr>
          <p:cNvSpPr/>
          <p:nvPr/>
        </p:nvSpPr>
        <p:spPr>
          <a:xfrm>
            <a:off x="487070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770B96C1-DA9A-C678-B982-FBA2DBBDBD54}"/>
              </a:ext>
            </a:extLst>
          </p:cNvPr>
          <p:cNvSpPr/>
          <p:nvPr/>
        </p:nvSpPr>
        <p:spPr>
          <a:xfrm>
            <a:off x="5583936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79CC4D4-889C-6CFF-6D6D-8A5CD7205581}"/>
              </a:ext>
            </a:extLst>
          </p:cNvPr>
          <p:cNvSpPr/>
          <p:nvPr/>
        </p:nvSpPr>
        <p:spPr>
          <a:xfrm>
            <a:off x="5614416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E1F429F7-35F8-CB51-0CC7-C5BBEA5027F7}"/>
              </a:ext>
            </a:extLst>
          </p:cNvPr>
          <p:cNvSpPr/>
          <p:nvPr/>
        </p:nvSpPr>
        <p:spPr>
          <a:xfrm>
            <a:off x="4867656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C3AB65C7-188B-EA32-EA52-F31D2B963380}"/>
              </a:ext>
            </a:extLst>
          </p:cNvPr>
          <p:cNvSpPr/>
          <p:nvPr/>
        </p:nvSpPr>
        <p:spPr>
          <a:xfrm>
            <a:off x="4901184" y="42898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9B6EF335-13F7-0127-7595-176F4F962E27}"/>
              </a:ext>
            </a:extLst>
          </p:cNvPr>
          <p:cNvSpPr/>
          <p:nvPr/>
        </p:nvSpPr>
        <p:spPr>
          <a:xfrm>
            <a:off x="3450336" y="4253289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456FAC18-A9DD-89B4-924C-E63A4762F814}"/>
              </a:ext>
            </a:extLst>
          </p:cNvPr>
          <p:cNvSpPr/>
          <p:nvPr/>
        </p:nvSpPr>
        <p:spPr>
          <a:xfrm>
            <a:off x="3425952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E7954458-6E69-43F7-9BEC-81E7CC53F128}"/>
              </a:ext>
            </a:extLst>
          </p:cNvPr>
          <p:cNvSpPr/>
          <p:nvPr/>
        </p:nvSpPr>
        <p:spPr>
          <a:xfrm>
            <a:off x="2761488" y="4280880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85E55C4-B5A9-7118-7F5F-8CBB85A82D5E}"/>
              </a:ext>
            </a:extLst>
          </p:cNvPr>
          <p:cNvSpPr/>
          <p:nvPr/>
        </p:nvSpPr>
        <p:spPr>
          <a:xfrm>
            <a:off x="5559552" y="282955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D53D4A5F-4B7E-D394-EEBA-EE0B544564AE}"/>
              </a:ext>
            </a:extLst>
          </p:cNvPr>
          <p:cNvSpPr/>
          <p:nvPr/>
        </p:nvSpPr>
        <p:spPr>
          <a:xfrm>
            <a:off x="4910328" y="4963475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8D9288E0-B13E-8D6F-DE28-74DD7D77C063}"/>
              </a:ext>
            </a:extLst>
          </p:cNvPr>
          <p:cNvSpPr/>
          <p:nvPr/>
        </p:nvSpPr>
        <p:spPr>
          <a:xfrm>
            <a:off x="3462528" y="492689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EA094444-991B-1A50-4276-57AAC7FDF789}"/>
              </a:ext>
            </a:extLst>
          </p:cNvPr>
          <p:cNvSpPr/>
          <p:nvPr/>
        </p:nvSpPr>
        <p:spPr>
          <a:xfrm>
            <a:off x="5559552" y="4308628"/>
            <a:ext cx="316992" cy="316992"/>
          </a:xfrm>
          <a:prstGeom prst="ellipse">
            <a:avLst/>
          </a:prstGeom>
        </p:spPr>
        <p:style>
          <a:lnRef idx="2">
            <a:schemeClr val="accent5">
              <a:shade val="15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16871C35-EE30-8990-70DF-7B9F0152B942}"/>
              </a:ext>
            </a:extLst>
          </p:cNvPr>
          <p:cNvSpPr/>
          <p:nvPr/>
        </p:nvSpPr>
        <p:spPr>
          <a:xfrm>
            <a:off x="6260594" y="2122736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66A5D90-B4C6-A605-D4C5-D348831DE279}"/>
              </a:ext>
            </a:extLst>
          </p:cNvPr>
          <p:cNvSpPr/>
          <p:nvPr/>
        </p:nvSpPr>
        <p:spPr>
          <a:xfrm>
            <a:off x="6260594" y="3506529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4D857A1E-CBFA-53F4-0E60-3FE65E7A56F6}"/>
              </a:ext>
            </a:extLst>
          </p:cNvPr>
          <p:cNvSpPr/>
          <p:nvPr/>
        </p:nvSpPr>
        <p:spPr>
          <a:xfrm>
            <a:off x="6291074" y="4926898"/>
            <a:ext cx="316992" cy="316992"/>
          </a:xfrm>
          <a:prstGeom prst="ellipse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6E79F309-C1E8-6282-E7F1-7C98DD148419}"/>
              </a:ext>
            </a:extLst>
          </p:cNvPr>
          <p:cNvSpPr/>
          <p:nvPr/>
        </p:nvSpPr>
        <p:spPr>
          <a:xfrm>
            <a:off x="6257546" y="2832920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  <p:sp>
        <p:nvSpPr>
          <p:cNvPr id="79" name="Oval 78">
            <a:extLst>
              <a:ext uri="{FF2B5EF4-FFF2-40B4-BE49-F238E27FC236}">
                <a16:creationId xmlns:a16="http://schemas.microsoft.com/office/drawing/2014/main" id="{763C2615-1710-9E9A-326E-E0269C9B0A34}"/>
              </a:ext>
            </a:extLst>
          </p:cNvPr>
          <p:cNvSpPr/>
          <p:nvPr/>
        </p:nvSpPr>
        <p:spPr>
          <a:xfrm>
            <a:off x="6291074" y="4289866"/>
            <a:ext cx="316992" cy="316992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T"/>
          </a:p>
        </p:txBody>
      </p:sp>
    </p:spTree>
    <p:extLst>
      <p:ext uri="{BB962C8B-B14F-4D97-AF65-F5344CB8AC3E}">
        <p14:creationId xmlns:p14="http://schemas.microsoft.com/office/powerpoint/2010/main" val="5567112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0.03828 0.00763 0.01797 0.00416 0.09831 0.00416 C 0.10313 0.00416 0.10768 0.00277 0.11237 0.00208 C 0.12071 -0.02014 0.1155 -0.00348 0.11367 -0.0625 C 0.11328 -0.0713 0.11263 -0.07385 0.11133 -0.08125 L 0.10768 -0.13125 C 0.10742 -0.13681 0.10703 -0.14237 0.10664 -0.14792 L 0.10534 -0.1625 C 0.10586 -0.17292 0.10495 -0.18357 0.10664 -0.19375 C 0.1069 -0.19584 0.10886 -0.19167 0.11003 -0.19167 C 0.11758 -0.19167 0.12487 -0.19306 0.13242 -0.19375 C 0.13698 -0.19491 0.1418 -0.19584 0.14649 -0.19792 C 0.14766 -0.19838 0.1487 -0.19977 0.14987 -0.2 C 0.15261 -0.20047 0.15534 -0.2 0.15821 -0.2 " pathEditMode="relative" ptsTypes="AAAAAAAAAAAAAA">
                                      <p:cBhvr>
                                        <p:cTn id="6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7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C -0.00326 0.00046 -0.00625 0.00162 -0.00951 0.00185 C -0.03216 0.00416 -0.03385 0.00393 -0.04805 0.00393 " pathEditMode="relative" ptsTypes="AAA">
                                      <p:cBhvr>
                                        <p:cTn id="8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7135 0.01158 L -0.01041 0.01158 " pathEditMode="relative" rAng="0" ptsTypes="AA">
                                      <p:cBhvr>
                                        <p:cTn id="12" dur="2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047" y="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1582 -0.2 C 0.13867 -0.1963 0.14635 -0.19676 0.11601 -0.2 C 0.11354 -0.20046 0.11133 -0.20162 0.10898 -0.20209 C 0.10586 -0.20301 0.10273 -0.20347 0.09961 -0.20417 C 0.09909 -0.20209 0.09831 -0.20023 0.09831 -0.19792 C 0.09831 -0.19537 0.10026 -0.18241 0.10065 -0.17917 C 0.10039 -0.13334 0.10026 -0.0875 0.09961 -0.04167 C 0.09948 -0.04028 0.09778 -0.02917 0.09726 -0.02709 C 0.09661 -0.025 0.09544 -0.02315 0.09492 -0.02084 C 0.09388 -0.0169 0.09492 -0.00972 0.09258 -0.00834 C 0.09127 -0.00764 0.09023 -0.00671 0.08893 -0.00625 C 0.08203 -0.00347 0.07643 -0.00347 0.06914 -0.00209 C 0.06588 -0.00162 0.06289 -0.00046 0.05976 1.85185E-6 C 0.05195 0.00092 0.04414 0.00139 0.03633 0.00208 C 0.03476 0.00278 0.03307 0.00324 0.03164 0.00416 C 0.02825 0.00579 0.02357 0.00926 0.01992 0.01041 C 0.0164 0.01134 0.01276 0.01157 0.00924 0.0125 C 0.0069 0.01296 0.00469 0.01412 0.00221 0.01458 C -0.00117 0.01481 -0.00482 0.01458 -0.0082 0.01458 " pathEditMode="relative" rAng="0" ptsTypes="AAAAAAAAAAAAAAAAAAA">
                                      <p:cBhvr>
                                        <p:cTn id="14" dur="2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320" y="1050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 animBg="1"/>
      <p:bldP spid="52" grpId="1" animBg="1"/>
      <p:bldP spid="56" grpId="0" animBg="1"/>
      <p:bldP spid="5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QMTcolors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491</Words>
  <Application>Microsoft Macintosh PowerPoint</Application>
  <PresentationFormat>Widescreen</PresentationFormat>
  <Paragraphs>122</Paragraphs>
  <Slides>16</Slides>
  <Notes>5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Calibri</vt:lpstr>
      <vt:lpstr>Courier New</vt:lpstr>
      <vt:lpstr>Helvetica</vt:lpstr>
      <vt:lpstr>Helvetica Neue</vt:lpstr>
      <vt:lpstr>Wingdings</vt:lpstr>
      <vt:lpstr>Office Theme</vt:lpstr>
      <vt:lpstr>2025 ETH Quantum Hackaton  ZuriQ challenge</vt:lpstr>
      <vt:lpstr>The standard qft8 circuit:</vt:lpstr>
      <vt:lpstr>Circuit compilation pipeline:</vt:lpstr>
      <vt:lpstr>PowerPoint Presentation</vt:lpstr>
      <vt:lpstr>PowerPoint Presentation</vt:lpstr>
      <vt:lpstr>Using a simpler grid</vt:lpstr>
      <vt:lpstr>Using a simpler grid</vt:lpstr>
      <vt:lpstr>Defining starting positions</vt:lpstr>
      <vt:lpstr>Perform an interaction</vt:lpstr>
      <vt:lpstr>Compiler versions through the night</vt:lpstr>
      <vt:lpstr>The movie</vt:lpstr>
      <vt:lpstr>With arbitrary MS angles</vt:lpstr>
      <vt:lpstr>Scaling</vt:lpstr>
      <vt:lpstr>Using multi-agent pathfinding:</vt:lpstr>
      <vt:lpstr>Using multi-agent pathfinding:</vt:lpstr>
      <vt:lpstr>Main strategies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Borghi  Pietro</dc:creator>
  <cp:lastModifiedBy>Mabritto  Chidzahi</cp:lastModifiedBy>
  <cp:revision>1</cp:revision>
  <dcterms:created xsi:type="dcterms:W3CDTF">2023-05-20T15:57:42Z</dcterms:created>
  <dcterms:modified xsi:type="dcterms:W3CDTF">2025-05-11T08:54:28Z</dcterms:modified>
</cp:coreProperties>
</file>